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8" r:id="rId2"/>
    <p:sldId id="275" r:id="rId3"/>
    <p:sldId id="273" r:id="rId4"/>
    <p:sldId id="274" r:id="rId5"/>
    <p:sldId id="278" r:id="rId6"/>
    <p:sldId id="277" r:id="rId7"/>
    <p:sldId id="266" r:id="rId8"/>
    <p:sldId id="279" r:id="rId9"/>
    <p:sldId id="280" r:id="rId10"/>
    <p:sldId id="281" r:id="rId11"/>
    <p:sldId id="269" r:id="rId12"/>
    <p:sldId id="262" r:id="rId13"/>
    <p:sldId id="263" r:id="rId14"/>
    <p:sldId id="264" r:id="rId15"/>
    <p:sldId id="265" r:id="rId16"/>
    <p:sldId id="271" r:id="rId17"/>
    <p:sldId id="276" r:id="rId18"/>
    <p:sldId id="270" r:id="rId19"/>
  </p:sldIdLst>
  <p:sldSz cx="9144000" cy="6858000" type="screen4x3"/>
  <p:notesSz cx="6858000" cy="9144000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792C"/>
    <a:srgbClr val="3333FF"/>
    <a:srgbClr val="17375E"/>
    <a:srgbClr val="3926C2"/>
    <a:srgbClr val="0066FF"/>
    <a:srgbClr val="FF0000"/>
    <a:srgbClr val="595959"/>
    <a:srgbClr val="29538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935" autoAdjust="0"/>
  </p:normalViewPr>
  <p:slideViewPr>
    <p:cSldViewPr>
      <p:cViewPr varScale="1">
        <p:scale>
          <a:sx n="67" d="100"/>
          <a:sy n="67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 dirty="0"/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1A33DDE-A7FA-46EC-A6D5-F8F913EDFF2B}" type="slidenum">
              <a:rPr lang="nb-NO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nb-NO" dirty="0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nb-NO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7E29E00-E0B9-4A88-9EAA-DE01679B96AD}" type="slidenum">
              <a:rPr lang="nb-NO"/>
              <a:pPr/>
              <a:t>‹#›</a:t>
            </a:fld>
            <a:endParaRPr lang="nb-NO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9ABB75-138C-4458-8632-26D24BB78C63}" type="slidenum">
              <a:rPr lang="nb-NO"/>
              <a:pPr/>
              <a:t>1</a:t>
            </a:fld>
            <a:endParaRPr lang="nb-NO" dirty="0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b-NO" sz="1200" dirty="0" smtClean="0"/>
              <a:t>Under skoggrensa blåser ikke vinden like sterkt. Jevn snødekkeoppbygning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 smtClean="0"/>
              <a:t>I tett, stor skog, varierer snødekket mer.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 smtClean="0"/>
              <a:t>Temperaturvariasjoner på dette høydenivået påvirker stabiliteten positivt.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13</a:t>
            </a:fld>
            <a:endParaRPr lang="nb-NO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200" dirty="0" smtClean="0"/>
              <a:t>Ofte ikke samme </a:t>
            </a:r>
            <a:r>
              <a:rPr lang="nb-NO" sz="1200" dirty="0" err="1" smtClean="0"/>
              <a:t>ruhet</a:t>
            </a:r>
            <a:r>
              <a:rPr lang="nb-NO" sz="1200" dirty="0" smtClean="0"/>
              <a:t> på underlaget og mindre tegn på vindtransport.</a:t>
            </a:r>
          </a:p>
          <a:p>
            <a:r>
              <a:rPr lang="nb-NO" sz="1200" dirty="0" smtClean="0"/>
              <a:t>Ofte gjennomgående lignende snødekkeegenskaper</a:t>
            </a:r>
          </a:p>
          <a:p>
            <a:r>
              <a:rPr lang="nb-NO" sz="1200" dirty="0" smtClean="0"/>
              <a:t>Dersom det er en ugunstig snødekkeoppbygning er det i dette område store </a:t>
            </a:r>
            <a:r>
              <a:rPr lang="nb-NO" sz="1200" dirty="0" err="1" smtClean="0"/>
              <a:t>sked</a:t>
            </a:r>
            <a:r>
              <a:rPr lang="nb-NO" sz="1200" dirty="0" smtClean="0"/>
              <a:t> løsner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14</a:t>
            </a:fld>
            <a:endParaRPr lang="nb-NO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sz="1200" dirty="0" smtClean="0"/>
              <a:t>Generelt mer </a:t>
            </a:r>
            <a:r>
              <a:rPr lang="nb-NO" sz="1200" dirty="0" err="1" smtClean="0"/>
              <a:t>ruhet</a:t>
            </a:r>
            <a:r>
              <a:rPr lang="nb-NO" sz="1200" dirty="0" smtClean="0"/>
              <a:t> på underlaget og hyppig sterk vind fører til vinderodert snøoverflate, men også til fokksnøansamlinger.</a:t>
            </a:r>
          </a:p>
          <a:p>
            <a:r>
              <a:rPr lang="nb-NO" sz="1200" dirty="0" smtClean="0"/>
              <a:t>Snødekket kan variere på både innen små og større områder. </a:t>
            </a:r>
          </a:p>
          <a:p>
            <a:r>
              <a:rPr lang="nb-NO" sz="1200" dirty="0" smtClean="0"/>
              <a:t>Store skred i forbindelse store nysnømengder og vind.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15</a:t>
            </a:fld>
            <a:endParaRPr lang="nb-NO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nb-NO" sz="1200" dirty="0" smtClean="0"/>
              <a:t>Vanlige forskjeller er: 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 smtClean="0"/>
              <a:t>regn i lavereliggende  områder og snø i høyden.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 smtClean="0"/>
              <a:t>Generelt har høyereliggende områder mer nedbør, mer vind og lavere temperaturer (unntaket er ved inversjon)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 smtClean="0"/>
              <a:t>Ikke ta det for gitt at forholdene i ulike høydenivåer er like. 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16</a:t>
            </a:fld>
            <a:endParaRPr lang="nb-NO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Indre / ytre 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17</a:t>
            </a:fld>
            <a:endParaRPr lang="nb-NO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 smtClean="0"/>
          </a:p>
          <a:p>
            <a:r>
              <a:rPr lang="nb-NO" dirty="0" smtClean="0"/>
              <a:t>Jo brattere henget er, desto større er kreftene som virker nedover. Det betyr også at snødekket siger og glir mer nedover. Flakskred er avhengig av bratthet. Etter ett brudd i det svake laget er brattheten avgjørende for om flaket sklir ut eller ikke. </a:t>
            </a:r>
          </a:p>
          <a:p>
            <a:r>
              <a:rPr lang="nb-NO" dirty="0" smtClean="0"/>
              <a:t>Øverste bilde:</a:t>
            </a:r>
            <a:r>
              <a:rPr lang="nb-NO" baseline="0" dirty="0" smtClean="0"/>
              <a:t>. Nederste bilde: sprekker på flata indikerer brudd i det svake laget, men ikke bratt nok til at det sklir ut. lenger nede ser man at skredet har løsnet. </a:t>
            </a:r>
            <a:r>
              <a:rPr lang="nb-NO" baseline="0" dirty="0" err="1" smtClean="0"/>
              <a:t>Tamokdalen</a:t>
            </a:r>
            <a:endParaRPr lang="nb-NO" baseline="0" dirty="0" smtClean="0"/>
          </a:p>
          <a:p>
            <a:r>
              <a:rPr lang="nb-NO" baseline="0" dirty="0" smtClean="0"/>
              <a:t>Fig: antall ulykker/ bratteste hengparti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3</a:t>
            </a:fld>
            <a:endParaRPr lang="nb-NO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Bruddkarakter</a:t>
            </a:r>
          </a:p>
          <a:p>
            <a:r>
              <a:rPr lang="nb-NO" dirty="0" smtClean="0"/>
              <a:t>Typisk oppvarmet klippe,</a:t>
            </a:r>
            <a:r>
              <a:rPr lang="nb-NO" baseline="0" dirty="0" smtClean="0"/>
              <a:t> snø eller stein som løsner. Løser ut skred. Tidspunkt på dagen</a:t>
            </a:r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4</a:t>
            </a:fld>
            <a:endParaRPr lang="nb-NO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5</a:t>
            </a:fld>
            <a:endParaRPr lang="nb-NO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Jevn</a:t>
            </a:r>
            <a:r>
              <a:rPr lang="nb-NO" baseline="0" dirty="0" smtClean="0"/>
              <a:t> overflate – når dette snør ned går det lett i brudd. </a:t>
            </a:r>
          </a:p>
          <a:p>
            <a:r>
              <a:rPr lang="nb-NO" baseline="0" dirty="0" smtClean="0"/>
              <a:t>Tynt ved kantene – løses lett ut her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dirty="0" smtClean="0"/>
              <a:t>Lokalt annen eksposisjon – påvirker snødekkets oppbygning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7</a:t>
            </a:fld>
            <a:endParaRPr lang="nb-NO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Heng nedenfor </a:t>
            </a:r>
            <a:r>
              <a:rPr lang="nb-NO" dirty="0" err="1" smtClean="0"/>
              <a:t>oppsamlingsområder-</a:t>
            </a:r>
            <a:r>
              <a:rPr lang="nb-NO" baseline="0" dirty="0" smtClean="0"/>
              <a:t> ofte store mengder vindtransportert snø / fokksnø. Mengden avtar nedover i henget. Linseform. Lett å løse ut i strekk og trykksonene pga spenninger og tykkelse på snølagene</a:t>
            </a:r>
            <a:endParaRPr lang="nb-NO" dirty="0" smtClean="0"/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8</a:t>
            </a:fld>
            <a:endParaRPr lang="nb-NO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dirty="0" smtClean="0"/>
              <a:t>Området</a:t>
            </a:r>
            <a:r>
              <a:rPr lang="nb-NO" baseline="0" dirty="0" smtClean="0"/>
              <a:t> rett under rygger og egger!</a:t>
            </a:r>
          </a:p>
          <a:p>
            <a:r>
              <a:rPr lang="nb-NO" baseline="0" dirty="0" smtClean="0"/>
              <a:t>Ofte fokksnø, varierende </a:t>
            </a:r>
            <a:r>
              <a:rPr lang="nb-NO" baseline="0" dirty="0" err="1" smtClean="0"/>
              <a:t>snødekketykkelse-lett</a:t>
            </a:r>
            <a:r>
              <a:rPr lang="nb-NO" baseline="0" dirty="0" smtClean="0"/>
              <a:t> å løse ut i inngangen</a:t>
            </a:r>
          </a:p>
          <a:p>
            <a:r>
              <a:rPr lang="nb-NO" baseline="0" dirty="0" smtClean="0"/>
              <a:t>Varierende </a:t>
            </a:r>
            <a:r>
              <a:rPr lang="nb-NO" baseline="0" dirty="0" err="1" smtClean="0"/>
              <a:t>snødekketykkelse-temperaturgradient-dannelse</a:t>
            </a:r>
            <a:r>
              <a:rPr lang="nb-NO" baseline="0" dirty="0" smtClean="0"/>
              <a:t> av </a:t>
            </a:r>
            <a:r>
              <a:rPr lang="nb-NO" baseline="0" dirty="0" err="1" smtClean="0"/>
              <a:t>svakelag</a:t>
            </a:r>
            <a:r>
              <a:rPr lang="nb-NO" baseline="0" dirty="0" smtClean="0"/>
              <a:t>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nb-NO" baseline="0" dirty="0" smtClean="0"/>
              <a:t>Ved kalde temperaturer blir snøen ved punkt A i større grad oppbyggende omvandlet enn ved punkt B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9</a:t>
            </a:fld>
            <a:endParaRPr lang="nb-NO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b-NO" baseline="0" dirty="0" smtClean="0"/>
              <a:t>Varierende </a:t>
            </a:r>
            <a:r>
              <a:rPr lang="nb-NO" baseline="0" dirty="0" err="1" smtClean="0"/>
              <a:t>snødekketykkelse-temperaturgradient-dannelse</a:t>
            </a:r>
            <a:r>
              <a:rPr lang="nb-NO" baseline="0" dirty="0" smtClean="0"/>
              <a:t> av </a:t>
            </a:r>
            <a:r>
              <a:rPr lang="nb-NO" baseline="0" dirty="0" err="1" smtClean="0"/>
              <a:t>svakelag</a:t>
            </a:r>
            <a:r>
              <a:rPr lang="nb-NO" baseline="0" dirty="0" smtClean="0"/>
              <a:t> </a:t>
            </a:r>
          </a:p>
          <a:p>
            <a:r>
              <a:rPr lang="nb-NO" baseline="0" dirty="0" smtClean="0"/>
              <a:t>Ved kalde temperaturer blir snøen ved punkt A i større grad oppbyggende omvandlet enn ved punkt B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10</a:t>
            </a:fld>
            <a:endParaRPr lang="nb-NO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nb-NO" sz="1200" dirty="0" smtClean="0"/>
              <a:t>Første </a:t>
            </a:r>
            <a:r>
              <a:rPr lang="nb-NO" sz="1200" dirty="0" err="1" smtClean="0"/>
              <a:t>finværsdag</a:t>
            </a:r>
            <a:r>
              <a:rPr lang="nb-NO" sz="1200" dirty="0" smtClean="0"/>
              <a:t> etter ett snøfall blir snøen i</a:t>
            </a:r>
            <a:r>
              <a:rPr lang="nb-NO" sz="1200" baseline="0" dirty="0" smtClean="0"/>
              <a:t> heng med </a:t>
            </a:r>
            <a:r>
              <a:rPr lang="nb-NO" sz="1200" baseline="0" dirty="0" err="1" smtClean="0"/>
              <a:t>solinnstråling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raskere ”flakete” og løses dermed også letter ut.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 smtClean="0"/>
              <a:t>Skarelag som finnes i </a:t>
            </a:r>
            <a:r>
              <a:rPr lang="nb-NO" sz="1200" baseline="0" dirty="0" smtClean="0"/>
              <a:t>heng med </a:t>
            </a:r>
            <a:r>
              <a:rPr lang="nb-NO" sz="1200" baseline="0" dirty="0" err="1" smtClean="0"/>
              <a:t>solinnstråling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fremmer dannelsen av tynne svake lag i nærheten av skarelaget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 smtClean="0"/>
              <a:t>Temperaturforskjellen mellom nysnøen og den gamle snøoverflaten i</a:t>
            </a:r>
            <a:r>
              <a:rPr lang="nb-NO" sz="1200" baseline="0" dirty="0" smtClean="0"/>
              <a:t> heng med </a:t>
            </a:r>
            <a:r>
              <a:rPr lang="nb-NO" sz="1200" baseline="0" dirty="0" err="1" smtClean="0"/>
              <a:t>solinnstråling</a:t>
            </a:r>
            <a:r>
              <a:rPr lang="nb-NO" sz="1200" baseline="0" dirty="0" smtClean="0"/>
              <a:t> </a:t>
            </a:r>
            <a:r>
              <a:rPr lang="nb-NO" sz="1200" dirty="0" smtClean="0"/>
              <a:t>kan være stor og føre til dannelse av svake lag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 smtClean="0"/>
              <a:t>Vind kan transportere tørr løs snø fra skyggesidene over i heng som får </a:t>
            </a:r>
            <a:r>
              <a:rPr lang="nb-NO" sz="1200" dirty="0" err="1" smtClean="0"/>
              <a:t>solinnstråling</a:t>
            </a:r>
            <a:r>
              <a:rPr lang="nb-NO" sz="120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nb-NO" sz="1200" dirty="0" smtClean="0"/>
              <a:t>Tidspunkt på dagen kan være avgjørende</a:t>
            </a:r>
          </a:p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E29E00-E0B9-4A88-9EAA-DE01679B96AD}" type="slidenum">
              <a:rPr lang="nb-NO" smtClean="0"/>
              <a:pPr/>
              <a:t>11</a:t>
            </a:fld>
            <a:endParaRPr lang="nb-NO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276475"/>
            <a:ext cx="9144000" cy="1944613"/>
          </a:xfrm>
        </p:spPr>
        <p:txBody>
          <a:bodyPr/>
          <a:lstStyle>
            <a:lvl1pPr algn="ctr">
              <a:defRPr sz="4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 algn="l">
              <a:defRPr sz="1400"/>
            </a:lvl1pPr>
          </a:lstStyle>
          <a:p>
            <a:fld id="{D300A432-AFA6-4831-AA44-5A8F287D2BC4}" type="datetime1">
              <a:rPr lang="nb-NO" smtClean="0"/>
              <a:pPr/>
              <a:t>09.12.2012</a:t>
            </a:fld>
            <a:endParaRPr lang="nb-NO" dirty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z="1400"/>
            </a:lvl1pPr>
          </a:lstStyle>
          <a:p>
            <a:fld id="{0A62925B-69BF-42D8-AC4C-EAFE9BF0C495}" type="slidenum">
              <a:rPr lang="nb-NO"/>
              <a:pPr/>
              <a:t>‹#›</a:t>
            </a:fld>
            <a:endParaRPr lang="nb-NO" dirty="0"/>
          </a:p>
        </p:txBody>
      </p:sp>
      <p:grpSp>
        <p:nvGrpSpPr>
          <p:cNvPr id="10" name="Gruppe 9"/>
          <p:cNvGrpSpPr/>
          <p:nvPr userDrawn="1"/>
        </p:nvGrpSpPr>
        <p:grpSpPr>
          <a:xfrm>
            <a:off x="0" y="0"/>
            <a:ext cx="9144000" cy="1727200"/>
            <a:chOff x="0" y="0"/>
            <a:chExt cx="9144000" cy="1727200"/>
          </a:xfrm>
        </p:grpSpPr>
        <p:pic>
          <p:nvPicPr>
            <p:cNvPr id="11" name="Bilde 4" descr="Bånd.jpg"/>
            <p:cNvPicPr>
              <a:picLocks noChangeAspect="1"/>
            </p:cNvPicPr>
            <p:nvPr userDrawn="1"/>
          </p:nvPicPr>
          <p:blipFill>
            <a:blip r:embed="rId2" cstate="print"/>
            <a:srcRect l="15620" t="18381" r="18251" b="15822"/>
            <a:stretch>
              <a:fillRect/>
            </a:stretch>
          </p:blipFill>
          <p:spPr bwMode="auto">
            <a:xfrm>
              <a:off x="0" y="0"/>
              <a:ext cx="9144000" cy="172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Bilde 3" descr="NVELogoPos.eps"/>
            <p:cNvPicPr>
              <a:picLocks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173538" y="482600"/>
              <a:ext cx="882650" cy="871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A1DC61-4976-4148-BBA2-B375C3B736FD}" type="slidenum">
              <a:rPr lang="nb-NO"/>
              <a:pPr/>
              <a:t>‹#›</a:t>
            </a:fld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/>
          </a:p>
          <a:p>
            <a:fld id="{CCDB8978-8651-4B43-95EE-3F39B4A5A905}" type="datetime1">
              <a:rPr lang="nb-NO" smtClean="0"/>
              <a:pPr/>
              <a:t>09.12.2012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96075" y="274638"/>
            <a:ext cx="2124075" cy="5386387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323850" y="274638"/>
            <a:ext cx="6219825" cy="5386387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DFEB83D-59BD-442E-ADD5-AD998D8A511B}" type="slidenum">
              <a:rPr lang="nb-NO"/>
              <a:pPr/>
              <a:t>‹#›</a:t>
            </a:fld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/>
          </a:p>
          <a:p>
            <a:fld id="{F4D9AAC7-AA5C-495E-A11C-7E44B001683B}" type="datetime1">
              <a:rPr lang="nb-NO" smtClean="0"/>
              <a:pPr/>
              <a:t>09.12.2012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tel og fire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nb-NO"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9A2094E-1032-4C3F-B7E8-0753DAF287C8}" type="slidenum">
              <a:rPr lang="nb-NO"/>
              <a:pPr/>
              <a:t>‹#›</a:t>
            </a:fld>
            <a:endParaRPr lang="nb-N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7C7C2F-BC14-4912-85AE-01B112F69D16}" type="slidenum">
              <a:rPr lang="nb-NO"/>
              <a:pPr/>
              <a:t>‹#›</a:t>
            </a:fld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/>
          </a:p>
          <a:p>
            <a:fld id="{552C94AB-A0E0-4948-BE70-D4147632F314}" type="datetime1">
              <a:rPr lang="nb-NO" smtClean="0"/>
              <a:pPr/>
              <a:t>09.12.2012</a:t>
            </a:fld>
            <a:endParaRPr lang="nb-NO" dirty="0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F5CCCDA-2F61-4AEA-960F-3313DE784990}" type="slidenum">
              <a:rPr lang="nb-NO"/>
              <a:pPr/>
              <a:t>‹#›</a:t>
            </a:fld>
            <a:endParaRPr lang="nb-NO" dirty="0"/>
          </a:p>
        </p:txBody>
      </p:sp>
      <p:sp>
        <p:nvSpPr>
          <p:cNvPr id="6" name="Plassholder for dato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/>
          </a:p>
          <a:p>
            <a:fld id="{52A5D545-0DCB-4BDB-BF35-6A3914A5F5CC}" type="datetime1">
              <a:rPr lang="nb-NO" smtClean="0"/>
              <a:pPr/>
              <a:t>09.12.2012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323850" y="1600200"/>
            <a:ext cx="417195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171950" cy="4060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BD27D2-7930-47BD-8932-4F619E7FDF3C}" type="slidenum">
              <a:rPr lang="nb-NO"/>
              <a:pPr/>
              <a:t>‹#›</a:t>
            </a:fld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/>
          </a:p>
          <a:p>
            <a:fld id="{30CECA1C-CD69-4439-92EA-BC5949FF2CCF}" type="datetime1">
              <a:rPr lang="nb-NO" smtClean="0"/>
              <a:pPr/>
              <a:t>09.12.2012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Plassholder for bunntekst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624E39F-54B3-4230-B52F-3BCC8CF38B46}" type="slidenum">
              <a:rPr lang="nb-NO"/>
              <a:pPr/>
              <a:t>‹#›</a:t>
            </a:fld>
            <a:endParaRPr lang="nb-NO" dirty="0"/>
          </a:p>
        </p:txBody>
      </p:sp>
      <p:sp>
        <p:nvSpPr>
          <p:cNvPr id="9" name="Plassholder for dato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/>
          </a:p>
          <a:p>
            <a:fld id="{C556C3C3-B18C-4ECB-8921-70A7DBC4ACCF}" type="datetime1">
              <a:rPr lang="nb-NO" smtClean="0"/>
              <a:pPr/>
              <a:t>09.12.2012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D430F32-7C83-4CC4-AF14-DB8AE53E6FAD}" type="slidenum">
              <a:rPr lang="nb-NO"/>
              <a:pPr/>
              <a:t>‹#›</a:t>
            </a:fld>
            <a:endParaRPr lang="nb-NO" dirty="0"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/>
          </a:p>
          <a:p>
            <a:fld id="{5A1EBD8D-90BD-4292-AE6E-3DD3FBF70AF6}" type="datetime1">
              <a:rPr lang="nb-NO" smtClean="0"/>
              <a:pPr/>
              <a:t>09.12.2012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bunntekst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1389E0B-FB35-4D1D-A65E-ABAFD52FA816}" type="slidenum">
              <a:rPr lang="nb-NO"/>
              <a:pPr/>
              <a:t>‹#›</a:t>
            </a:fld>
            <a:endParaRPr lang="nb-NO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/>
          </a:p>
          <a:p>
            <a:fld id="{FDE61DE8-A682-4435-9F59-E7EF024D36B3}" type="datetime1">
              <a:rPr lang="nb-NO" smtClean="0"/>
              <a:pPr/>
              <a:t>09.12.2012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9D7F1D7-7ADF-4BA7-B723-EA9B7C9026F0}" type="slidenum">
              <a:rPr lang="nb-NO"/>
              <a:pPr/>
              <a:t>‹#›</a:t>
            </a:fld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/>
          </a:p>
          <a:p>
            <a:fld id="{F030F876-DD1A-4C4D-A896-75BADB928A84}" type="datetime1">
              <a:rPr lang="nb-NO" smtClean="0"/>
              <a:pPr/>
              <a:t>09.12.2012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b-NO" smtClean="0"/>
              <a:t>Klikk ikonet for å legge til et bilde</a:t>
            </a:r>
            <a:endParaRPr lang="nb-NO" dirty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nb-NO" dirty="0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8C30F2C-12A1-47BA-898D-F9F96F9553DA}" type="slidenum">
              <a:rPr lang="nb-NO"/>
              <a:pPr/>
              <a:t>‹#›</a:t>
            </a:fld>
            <a:endParaRPr lang="nb-NO" dirty="0"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 algn="ctr">
              <a:defRPr/>
            </a:lvl1pPr>
          </a:lstStyle>
          <a:p>
            <a:endParaRPr lang="nb-NO" dirty="0"/>
          </a:p>
          <a:p>
            <a:fld id="{087C81D2-96C3-427D-AE67-D81EDD85FF51}" type="datetime1">
              <a:rPr lang="nb-NO" smtClean="0"/>
              <a:pPr/>
              <a:t>09.12.2012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274638"/>
            <a:ext cx="84963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600200"/>
            <a:ext cx="8496300" cy="4060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tekststiler i malen</a:t>
            </a:r>
          </a:p>
          <a:p>
            <a:pPr lvl="1"/>
            <a:r>
              <a:rPr lang="nb-NO" dirty="0" smtClean="0"/>
              <a:t>Andre nivå</a:t>
            </a:r>
          </a:p>
          <a:p>
            <a:pPr lvl="2"/>
            <a:r>
              <a:rPr lang="nb-NO" dirty="0" smtClean="0"/>
              <a:t>Tredje nivå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32138" y="6597650"/>
            <a:ext cx="289560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00975" y="5688930"/>
            <a:ext cx="620192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r>
              <a:rPr lang="nb-NO" dirty="0" smtClean="0"/>
              <a:t>&lt;#&gt;</a:t>
            </a:r>
            <a:endParaRPr lang="nb-NO"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812088" y="5876925"/>
            <a:ext cx="1008062" cy="62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 algn="ctr"/>
            <a:endParaRPr lang="nb-NO" dirty="0"/>
          </a:p>
          <a:p>
            <a:fld id="{2F4EE4ED-CA43-4FBC-B2A4-95605140F6B4}" type="datetime1">
              <a:rPr lang="nb-NO" smtClean="0"/>
              <a:pPr/>
              <a:t>09.12.2012</a:t>
            </a:fld>
            <a:endParaRPr lang="nb-NO" dirty="0"/>
          </a:p>
        </p:txBody>
      </p:sp>
      <p:grpSp>
        <p:nvGrpSpPr>
          <p:cNvPr id="15" name="Gruppe 14"/>
          <p:cNvGrpSpPr/>
          <p:nvPr/>
        </p:nvGrpSpPr>
        <p:grpSpPr>
          <a:xfrm>
            <a:off x="260350" y="6288088"/>
            <a:ext cx="8629650" cy="363537"/>
            <a:chOff x="260350" y="6364288"/>
            <a:chExt cx="8629650" cy="363537"/>
          </a:xfrm>
        </p:grpSpPr>
        <p:pic>
          <p:nvPicPr>
            <p:cNvPr id="16" name="Bilde 7" descr="Bånd 2.jpg"/>
            <p:cNvPicPr>
              <a:picLocks/>
            </p:cNvPicPr>
            <p:nvPr userDrawn="1"/>
          </p:nvPicPr>
          <p:blipFill>
            <a:blip r:embed="rId14" cstate="print"/>
            <a:srcRect l="9778" r="7104" b="44769"/>
            <a:stretch>
              <a:fillRect/>
            </a:stretch>
          </p:blipFill>
          <p:spPr bwMode="auto">
            <a:xfrm>
              <a:off x="260350" y="6364288"/>
              <a:ext cx="8629650" cy="360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" name="Bilde 5" descr="NVELogoPos.eps"/>
            <p:cNvPicPr>
              <a:picLocks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342900" y="6400800"/>
              <a:ext cx="306388" cy="287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Rektangel 17"/>
            <p:cNvSpPr/>
            <p:nvPr userDrawn="1"/>
          </p:nvSpPr>
          <p:spPr>
            <a:xfrm>
              <a:off x="2286000" y="6451600"/>
              <a:ext cx="4572000" cy="276225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 algn="ctr">
                <a:spcAft>
                  <a:spcPts val="600"/>
                </a:spcAft>
              </a:pPr>
              <a:r>
                <a:rPr lang="nb-NO" baseline="30000">
                  <a:solidFill>
                    <a:srgbClr val="404040"/>
                  </a:solidFill>
                </a:rPr>
                <a:t>Norges vassdrags- og energidirektorat</a:t>
              </a: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F4792C"/>
        </a:buClr>
        <a:buSzPct val="85000"/>
        <a:buFont typeface="Arial Unicode MS" pitchFamily="34" charset="-128"/>
        <a:buChar char="■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295383"/>
        </a:buClr>
        <a:buSzPct val="80000"/>
        <a:buFont typeface="Helvetica" pitchFamily="34" charset="0"/>
        <a:buChar char="■"/>
        <a:defRPr sz="2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2060575"/>
            <a:ext cx="9144000" cy="1512888"/>
          </a:xfrm>
        </p:spPr>
        <p:txBody>
          <a:bodyPr/>
          <a:lstStyle/>
          <a:p>
            <a:r>
              <a:rPr lang="nb-NO" sz="3600" dirty="0" smtClean="0">
                <a:latin typeface="Helvetica" pitchFamily="34" charset="0"/>
              </a:rPr>
              <a:t>Terrenget som faktor</a:t>
            </a:r>
            <a:endParaRPr lang="nb-NO" sz="3600" dirty="0">
              <a:latin typeface="Helvetica" pitchFamily="34" charset="0"/>
            </a:endParaRPr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403350" y="3644900"/>
            <a:ext cx="6400800" cy="10080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algn="ctr">
              <a:buFont typeface="Arial Unicode MS" pitchFamily="34" charset="-128"/>
              <a:buNone/>
            </a:pPr>
            <a:r>
              <a:rPr lang="nb-NO" sz="2000" dirty="0" smtClean="0">
                <a:latin typeface="Helvetica" pitchFamily="34" charset="0"/>
              </a:rPr>
              <a:t>Observatørkurs modul 4a, 2012-13</a:t>
            </a:r>
            <a:endParaRPr lang="nb-NO" sz="2000" dirty="0">
              <a:latin typeface="Helvetic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6491064" cy="1162050"/>
          </a:xfrm>
        </p:spPr>
        <p:txBody>
          <a:bodyPr/>
          <a:lstStyle/>
          <a:p>
            <a:r>
              <a:rPr lang="nb-NO" sz="2800" dirty="0" smtClean="0"/>
              <a:t>Fremstikkende steiner / klipper</a:t>
            </a:r>
            <a:endParaRPr lang="nb-NO" sz="2800" dirty="0"/>
          </a:p>
        </p:txBody>
      </p:sp>
      <p:pic>
        <p:nvPicPr>
          <p:cNvPr id="7" name="Plassholder for innhold 6" descr="terre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17664" y="1772816"/>
            <a:ext cx="5746824" cy="3744416"/>
          </a:xfrm>
        </p:spPr>
      </p:pic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>
          <a:xfrm>
            <a:off x="323528" y="1474241"/>
            <a:ext cx="3008313" cy="46910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sz="2400" dirty="0" smtClean="0"/>
              <a:t>Varierende snødekketykkelse</a:t>
            </a:r>
          </a:p>
          <a:p>
            <a:pPr>
              <a:buFont typeface="Arial" pitchFamily="34" charset="0"/>
              <a:buChar char="•"/>
            </a:pPr>
            <a:r>
              <a:rPr lang="nb-NO" sz="2400" dirty="0" smtClean="0"/>
              <a:t>Ofte 40 grader eller brattere</a:t>
            </a:r>
          </a:p>
          <a:p>
            <a:pPr>
              <a:buFont typeface="Arial" pitchFamily="34" charset="0"/>
              <a:buChar char="•"/>
            </a:pPr>
            <a:endParaRPr lang="nb-NO" sz="2400" dirty="0" smtClean="0"/>
          </a:p>
          <a:p>
            <a:endParaRPr lang="nb-NO" sz="2400" dirty="0" smtClean="0"/>
          </a:p>
          <a:p>
            <a:pPr>
              <a:buFont typeface="Arial" pitchFamily="34" charset="0"/>
              <a:buChar char="•"/>
            </a:pPr>
            <a:endParaRPr lang="nb-NO" sz="2400" dirty="0"/>
          </a:p>
        </p:txBody>
      </p:sp>
      <p:pic>
        <p:nvPicPr>
          <p:cNvPr id="2050" name="51A747E8-CCCB-440B-AFAE-7ED18FD6E0F9" descr="51A747E8-CCCB-440B-AFAE-7ED18FD6E0F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2747797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Himmelretning</a:t>
            </a:r>
            <a:endParaRPr lang="nb-NO" sz="2800" dirty="0"/>
          </a:p>
        </p:txBody>
      </p:sp>
      <p:sp>
        <p:nvSpPr>
          <p:cNvPr id="7" name="Plassholder for tekst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sz="2000" dirty="0" smtClean="0"/>
              <a:t>Sammen med bratthet er himmelretningen med på å bestemme hvor mye </a:t>
            </a:r>
            <a:r>
              <a:rPr lang="nb-NO" sz="2000" dirty="0" err="1" smtClean="0"/>
              <a:t>solstråling</a:t>
            </a:r>
            <a:r>
              <a:rPr lang="nb-NO" sz="2000" dirty="0" smtClean="0"/>
              <a:t> et heng får. 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Dette blir særlig viktig på slutten av vinteren og våren. </a:t>
            </a:r>
            <a:endParaRPr lang="nb-NO" sz="2000" dirty="0"/>
          </a:p>
        </p:txBody>
      </p:sp>
      <p:pic>
        <p:nvPicPr>
          <p:cNvPr id="6" name="Bilde 5" descr="s1_aspec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19872" y="1340768"/>
            <a:ext cx="5483369" cy="38164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Høydenivå</a:t>
            </a:r>
            <a:endParaRPr lang="nb-NO" sz="2800" dirty="0"/>
          </a:p>
        </p:txBody>
      </p:sp>
      <p:pic>
        <p:nvPicPr>
          <p:cNvPr id="4" name="Plassholder for innhold 3" descr="skog til fjel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491880" y="1052736"/>
            <a:ext cx="5376597" cy="4032448"/>
          </a:xfrm>
        </p:spPr>
      </p:pic>
      <p:sp>
        <p:nvSpPr>
          <p:cNvPr id="5" name="Plassholder for tekst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dirty="0" smtClean="0"/>
              <a:t>Terrenget har mye å si for hvordan snødekkets stabilitet varierer i ett område. </a:t>
            </a:r>
          </a:p>
          <a:p>
            <a:r>
              <a:rPr lang="nb-NO" dirty="0" smtClean="0"/>
              <a:t>Det finnes tre typiske høydenivåer som har ulike egenskaper med tanke på stabilitet. 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Under skoggrensa</a:t>
            </a:r>
            <a:endParaRPr lang="nb-NO" sz="2800" dirty="0"/>
          </a:p>
        </p:txBody>
      </p:sp>
      <p:pic>
        <p:nvPicPr>
          <p:cNvPr id="5" name="Plassholder for innhold 4" descr="glissen sko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995936" y="188640"/>
            <a:ext cx="4536504" cy="3019611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nb-NO" sz="1800" dirty="0"/>
          </a:p>
        </p:txBody>
      </p:sp>
      <p:pic>
        <p:nvPicPr>
          <p:cNvPr id="6" name="Bilde 5" descr="tett stor sko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3308987"/>
            <a:ext cx="2088232" cy="2784310"/>
          </a:xfrm>
          <a:prstGeom prst="rect">
            <a:avLst/>
          </a:prstGeom>
        </p:spPr>
      </p:pic>
      <p:grpSp>
        <p:nvGrpSpPr>
          <p:cNvPr id="7" name="Gruppe 6"/>
          <p:cNvGrpSpPr/>
          <p:nvPr/>
        </p:nvGrpSpPr>
        <p:grpSpPr>
          <a:xfrm>
            <a:off x="2555776" y="4581128"/>
            <a:ext cx="1008112" cy="936104"/>
            <a:chOff x="4932040" y="1988840"/>
            <a:chExt cx="1800200" cy="1440160"/>
          </a:xfrm>
        </p:grpSpPr>
        <p:sp>
          <p:nvSpPr>
            <p:cNvPr id="8" name="Likebent trekant 7"/>
            <p:cNvSpPr/>
            <p:nvPr/>
          </p:nvSpPr>
          <p:spPr>
            <a:xfrm>
              <a:off x="4932040" y="1988840"/>
              <a:ext cx="1800200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9" name="Rett linje 8"/>
            <p:cNvCxnSpPr/>
            <p:nvPr/>
          </p:nvCxnSpPr>
          <p:spPr>
            <a:xfrm>
              <a:off x="5148064" y="2420888"/>
              <a:ext cx="1440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Rett linje 9"/>
            <p:cNvCxnSpPr/>
            <p:nvPr/>
          </p:nvCxnSpPr>
          <p:spPr>
            <a:xfrm>
              <a:off x="5148064" y="2996952"/>
              <a:ext cx="1440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Rett pil 11"/>
          <p:cNvCxnSpPr/>
          <p:nvPr/>
        </p:nvCxnSpPr>
        <p:spPr>
          <a:xfrm>
            <a:off x="1979712" y="5373216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Store homogene heng</a:t>
            </a:r>
            <a:endParaRPr lang="nb-NO" dirty="0"/>
          </a:p>
        </p:txBody>
      </p:sp>
      <p:pic>
        <p:nvPicPr>
          <p:cNvPr id="5" name="Plassholder for innhold 4" descr="stort skred over over skoggrensa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sz="1800" dirty="0" smtClean="0"/>
              <a:t>i området mellom skoggrensa og til 2-300 høydemeter under topper, egger og skar. </a:t>
            </a:r>
          </a:p>
        </p:txBody>
      </p:sp>
      <p:grpSp>
        <p:nvGrpSpPr>
          <p:cNvPr id="6" name="Gruppe 5"/>
          <p:cNvGrpSpPr/>
          <p:nvPr/>
        </p:nvGrpSpPr>
        <p:grpSpPr>
          <a:xfrm>
            <a:off x="2195736" y="5229200"/>
            <a:ext cx="1008112" cy="936104"/>
            <a:chOff x="4932040" y="1988840"/>
            <a:chExt cx="1800200" cy="1440160"/>
          </a:xfrm>
        </p:grpSpPr>
        <p:sp>
          <p:nvSpPr>
            <p:cNvPr id="7" name="Likebent trekant 6"/>
            <p:cNvSpPr/>
            <p:nvPr/>
          </p:nvSpPr>
          <p:spPr>
            <a:xfrm>
              <a:off x="4932040" y="1988840"/>
              <a:ext cx="1800200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8" name="Rett linje 7"/>
            <p:cNvCxnSpPr/>
            <p:nvPr/>
          </p:nvCxnSpPr>
          <p:spPr>
            <a:xfrm>
              <a:off x="5148064" y="2420888"/>
              <a:ext cx="1440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Rett linje 8"/>
            <p:cNvCxnSpPr/>
            <p:nvPr/>
          </p:nvCxnSpPr>
          <p:spPr>
            <a:xfrm>
              <a:off x="5148064" y="2996952"/>
              <a:ext cx="1440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0" name="Rett pil 9"/>
          <p:cNvCxnSpPr/>
          <p:nvPr/>
        </p:nvCxnSpPr>
        <p:spPr>
          <a:xfrm>
            <a:off x="1835696" y="5661248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Sylinder 10"/>
          <p:cNvSpPr txBox="1"/>
          <p:nvPr/>
        </p:nvSpPr>
        <p:spPr>
          <a:xfrm>
            <a:off x="7668344" y="4797732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Ådne Olsrud</a:t>
            </a:r>
            <a:endParaRPr lang="nb-NO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Topper, rygger, egger og skar</a:t>
            </a:r>
            <a:endParaRPr lang="nb-NO" dirty="0"/>
          </a:p>
        </p:txBody>
      </p:sp>
      <p:pic>
        <p:nvPicPr>
          <p:cNvPr id="16" name="Plassholder for innhold 15" descr="skred skar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75050" y="1282700"/>
            <a:ext cx="5111750" cy="3833813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nb-NO" sz="1800" dirty="0" smtClean="0"/>
              <a:t>og 100- ca 300 høydemeter nedenfor</a:t>
            </a:r>
            <a:endParaRPr lang="nb-NO" sz="1800" dirty="0"/>
          </a:p>
        </p:txBody>
      </p:sp>
      <p:cxnSp>
        <p:nvCxnSpPr>
          <p:cNvPr id="7" name="Rett pil 6"/>
          <p:cNvCxnSpPr/>
          <p:nvPr/>
        </p:nvCxnSpPr>
        <p:spPr>
          <a:xfrm>
            <a:off x="2123728" y="5229200"/>
            <a:ext cx="36004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uppe 11"/>
          <p:cNvGrpSpPr/>
          <p:nvPr/>
        </p:nvGrpSpPr>
        <p:grpSpPr>
          <a:xfrm>
            <a:off x="2411760" y="5085184"/>
            <a:ext cx="1008112" cy="936104"/>
            <a:chOff x="4932040" y="1988840"/>
            <a:chExt cx="1800200" cy="1440160"/>
          </a:xfrm>
        </p:grpSpPr>
        <p:sp>
          <p:nvSpPr>
            <p:cNvPr id="13" name="Likebent trekant 12"/>
            <p:cNvSpPr/>
            <p:nvPr/>
          </p:nvSpPr>
          <p:spPr>
            <a:xfrm>
              <a:off x="4932040" y="1988840"/>
              <a:ext cx="1800200" cy="1440160"/>
            </a:xfrm>
            <a:prstGeom prst="triangl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b-NO"/>
            </a:p>
          </p:txBody>
        </p:sp>
        <p:cxnSp>
          <p:nvCxnSpPr>
            <p:cNvPr id="14" name="Rett linje 13"/>
            <p:cNvCxnSpPr/>
            <p:nvPr/>
          </p:nvCxnSpPr>
          <p:spPr>
            <a:xfrm>
              <a:off x="5148064" y="2420888"/>
              <a:ext cx="1440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Rett linje 14"/>
            <p:cNvCxnSpPr/>
            <p:nvPr/>
          </p:nvCxnSpPr>
          <p:spPr>
            <a:xfrm>
              <a:off x="5148064" y="2996952"/>
              <a:ext cx="14401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kstSylinder 16"/>
          <p:cNvSpPr txBox="1"/>
          <p:nvPr/>
        </p:nvSpPr>
        <p:spPr>
          <a:xfrm>
            <a:off x="7668344" y="4797732"/>
            <a:ext cx="100811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Ådne Olsrud</a:t>
            </a:r>
            <a:endParaRPr lang="nb-NO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-243408"/>
            <a:ext cx="3008313" cy="1162050"/>
          </a:xfrm>
        </p:spPr>
        <p:txBody>
          <a:bodyPr/>
          <a:lstStyle/>
          <a:p>
            <a:r>
              <a:rPr lang="nb-NO" sz="2800" dirty="0" err="1" smtClean="0"/>
              <a:t>H.o.h</a:t>
            </a:r>
            <a:endParaRPr lang="nb-NO" sz="2800" dirty="0"/>
          </a:p>
        </p:txBody>
      </p:sp>
      <p:pic>
        <p:nvPicPr>
          <p:cNvPr id="5" name="Plassholder for innhold 4" descr="inversjo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291720" y="4096199"/>
            <a:ext cx="2880680" cy="1912951"/>
          </a:xfrm>
        </p:spPr>
      </p:pic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052736"/>
            <a:ext cx="4114800" cy="4968552"/>
          </a:xfrm>
        </p:spPr>
        <p:txBody>
          <a:bodyPr/>
          <a:lstStyle/>
          <a:p>
            <a:r>
              <a:rPr lang="nb-NO" sz="2400" dirty="0" smtClean="0"/>
              <a:t>Temperatur, vind og nedbør varierer ofte mye med høyden. </a:t>
            </a:r>
          </a:p>
          <a:p>
            <a:pPr>
              <a:buFont typeface="Arial" pitchFamily="34" charset="0"/>
              <a:buChar char="•"/>
            </a:pPr>
            <a:endParaRPr lang="nb-NO" sz="2400" dirty="0"/>
          </a:p>
        </p:txBody>
      </p:sp>
      <p:pic>
        <p:nvPicPr>
          <p:cNvPr id="6" name="Bilde 5" descr="økende høyd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292080" y="72007"/>
            <a:ext cx="2880320" cy="38404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 descr="indre_ytre_arbeidstegning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124744"/>
            <a:ext cx="1879914" cy="1970512"/>
          </a:xfrm>
          <a:prstGeom prst="rect">
            <a:avLst/>
          </a:prstGeom>
        </p:spPr>
      </p:pic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Klimasone</a:t>
            </a:r>
            <a:endParaRPr lang="nb-NO" sz="3200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4427984" y="350658"/>
            <a:ext cx="3816424" cy="2862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Tabell 5"/>
          <p:cNvGraphicFramePr>
            <a:graphicFrameLocks noGrp="1"/>
          </p:cNvGraphicFramePr>
          <p:nvPr/>
        </p:nvGraphicFramePr>
        <p:xfrm>
          <a:off x="1242660" y="3573018"/>
          <a:ext cx="6713716" cy="2592286"/>
        </p:xfrm>
        <a:graphic>
          <a:graphicData uri="http://schemas.openxmlformats.org/drawingml/2006/table">
            <a:tbl>
              <a:tblPr/>
              <a:tblGrid>
                <a:gridCol w="1678429"/>
                <a:gridCol w="1678429"/>
                <a:gridCol w="1678429"/>
                <a:gridCol w="1678429"/>
              </a:tblGrid>
              <a:tr h="231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b="1" dirty="0">
                          <a:latin typeface="Calibri"/>
                          <a:ea typeface="Calibri"/>
                          <a:cs typeface="Times New Roman"/>
                        </a:rPr>
                        <a:t>Generelt vær/snøbilde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b="1">
                          <a:latin typeface="Calibri"/>
                          <a:ea typeface="Calibri"/>
                          <a:cs typeface="Times New Roman"/>
                        </a:rPr>
                        <a:t>Ugunstig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b="1">
                          <a:latin typeface="Calibri"/>
                          <a:ea typeface="Calibri"/>
                          <a:cs typeface="Times New Roman"/>
                        </a:rPr>
                        <a:t>Ukjent 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b="1">
                          <a:latin typeface="Calibri"/>
                          <a:ea typeface="Calibri"/>
                          <a:cs typeface="Times New Roman"/>
                        </a:rPr>
                        <a:t>Gunstig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Klimasone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Innlandsklima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Område med påvirkning fra begge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Kystnært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Værhistorikk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Generelt kaldt og tørt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Ukjent eller variabelt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Generelt varmt og vått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043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latin typeface="Calibri"/>
                          <a:ea typeface="Calibri"/>
                          <a:cs typeface="Times New Roman"/>
                        </a:rPr>
                        <a:t>Snødekke </a:t>
                      </a:r>
                      <a:r>
                        <a:rPr lang="nb-NO" sz="800" dirty="0">
                          <a:latin typeface="Calibri"/>
                          <a:ea typeface="Calibri"/>
                          <a:cs typeface="Times New Roman"/>
                        </a:rPr>
                        <a:t>(Hvordan har det vært)</a:t>
                      </a:r>
                      <a:endParaRPr lang="nb-NO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Generelt tynt og svakt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Ukjent eller variabelt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latin typeface="Calibri"/>
                          <a:ea typeface="Calibri"/>
                          <a:cs typeface="Times New Roman"/>
                        </a:rPr>
                        <a:t>Generelt tykt og stabilt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903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Total snødybde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latin typeface="Calibri"/>
                          <a:ea typeface="Calibri"/>
                          <a:cs typeface="Times New Roman"/>
                        </a:rPr>
                        <a:t>(i forhold til årsnormalen)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800">
                          <a:latin typeface="Calibri"/>
                          <a:ea typeface="Calibri"/>
                          <a:cs typeface="Times New Roman"/>
                        </a:rPr>
                        <a:t>Se norge</a:t>
                      </a: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Lite/mindre enn normalt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Normalt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Mye/mer enn normalt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3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latin typeface="Calibri"/>
                          <a:ea typeface="Calibri"/>
                          <a:cs typeface="Times New Roman"/>
                        </a:rPr>
                        <a:t>Fordeling av snø i terrenget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Ujevn - svært vindtransportert 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Ujevn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Jevn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1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Antall lag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>
                          <a:latin typeface="Calibri"/>
                          <a:ea typeface="Calibri"/>
                          <a:cs typeface="Times New Roman"/>
                        </a:rPr>
                        <a:t>Mange – svært mange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nb-NO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nb-NO" sz="1100" dirty="0">
                          <a:latin typeface="Calibri"/>
                          <a:ea typeface="Calibri"/>
                          <a:cs typeface="Times New Roman"/>
                        </a:rPr>
                        <a:t>Få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Kilder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Harvey, Stephan et al, 2012, </a:t>
            </a:r>
          </a:p>
          <a:p>
            <a:pPr>
              <a:buNone/>
            </a:pPr>
            <a:r>
              <a:rPr lang="nb-NO" dirty="0" smtClean="0"/>
              <a:t>	</a:t>
            </a:r>
            <a:r>
              <a:rPr lang="nb-NO" dirty="0" err="1" smtClean="0"/>
              <a:t>Lawinenkunde</a:t>
            </a:r>
            <a:r>
              <a:rPr lang="nb-NO" dirty="0" smtClean="0"/>
              <a:t> – </a:t>
            </a:r>
            <a:r>
              <a:rPr lang="nb-NO" dirty="0" err="1" smtClean="0"/>
              <a:t>praxiswissen</a:t>
            </a:r>
            <a:r>
              <a:rPr lang="nb-NO" dirty="0" smtClean="0"/>
              <a:t> </a:t>
            </a:r>
            <a:r>
              <a:rPr lang="nb-NO" dirty="0" err="1" smtClean="0"/>
              <a:t>für</a:t>
            </a:r>
            <a:r>
              <a:rPr lang="nb-NO" dirty="0" smtClean="0"/>
              <a:t> </a:t>
            </a:r>
            <a:r>
              <a:rPr lang="nb-NO" dirty="0" err="1" smtClean="0"/>
              <a:t>einsteiger</a:t>
            </a:r>
            <a:r>
              <a:rPr lang="nb-NO" dirty="0" smtClean="0"/>
              <a:t> </a:t>
            </a:r>
            <a:r>
              <a:rPr lang="nb-NO" dirty="0" err="1" smtClean="0"/>
              <a:t>und</a:t>
            </a:r>
            <a:r>
              <a:rPr lang="nb-NO" dirty="0" smtClean="0"/>
              <a:t> </a:t>
            </a:r>
            <a:r>
              <a:rPr lang="nb-NO" dirty="0" err="1" smtClean="0"/>
              <a:t>profis</a:t>
            </a:r>
            <a:r>
              <a:rPr lang="nb-NO" dirty="0" smtClean="0"/>
              <a:t> </a:t>
            </a:r>
            <a:r>
              <a:rPr lang="nb-NO" dirty="0" err="1" smtClean="0"/>
              <a:t>zu</a:t>
            </a:r>
            <a:r>
              <a:rPr lang="nb-NO" dirty="0" smtClean="0"/>
              <a:t> </a:t>
            </a:r>
            <a:r>
              <a:rPr lang="nb-NO" dirty="0" err="1" smtClean="0"/>
              <a:t>gefahren</a:t>
            </a:r>
            <a:r>
              <a:rPr lang="nb-NO" dirty="0" smtClean="0"/>
              <a:t>,  </a:t>
            </a:r>
            <a:r>
              <a:rPr lang="nb-NO" dirty="0" err="1" smtClean="0"/>
              <a:t>Risiken</a:t>
            </a:r>
            <a:r>
              <a:rPr lang="nb-NO" dirty="0" smtClean="0"/>
              <a:t> </a:t>
            </a:r>
            <a:r>
              <a:rPr lang="nb-NO" dirty="0" err="1" smtClean="0"/>
              <a:t>und</a:t>
            </a:r>
            <a:r>
              <a:rPr lang="nb-NO" dirty="0" smtClean="0"/>
              <a:t> Strategien</a:t>
            </a:r>
          </a:p>
          <a:p>
            <a:r>
              <a:rPr lang="nb-NO" dirty="0" smtClean="0"/>
              <a:t>Fredston, Jill and Fesler, </a:t>
            </a:r>
            <a:r>
              <a:rPr lang="nb-NO" dirty="0" err="1" smtClean="0"/>
              <a:t>Doug</a:t>
            </a:r>
            <a:r>
              <a:rPr lang="nb-NO" dirty="0" smtClean="0"/>
              <a:t>, 2010,</a:t>
            </a:r>
          </a:p>
          <a:p>
            <a:pPr>
              <a:buNone/>
            </a:pPr>
            <a:r>
              <a:rPr lang="nb-NO" dirty="0" smtClean="0"/>
              <a:t>	</a:t>
            </a:r>
            <a:r>
              <a:rPr lang="nb-NO" dirty="0" err="1" smtClean="0"/>
              <a:t>Snow</a:t>
            </a:r>
            <a:r>
              <a:rPr lang="nb-NO" dirty="0" smtClean="0"/>
              <a:t> </a:t>
            </a:r>
            <a:r>
              <a:rPr lang="nb-NO" dirty="0" err="1" smtClean="0"/>
              <a:t>Sense</a:t>
            </a:r>
            <a:r>
              <a:rPr lang="nb-NO" dirty="0" smtClean="0"/>
              <a:t> – A guide to </a:t>
            </a:r>
            <a:r>
              <a:rPr lang="nb-NO" dirty="0" err="1" smtClean="0"/>
              <a:t>evaluating</a:t>
            </a:r>
            <a:r>
              <a:rPr lang="nb-NO" dirty="0" smtClean="0"/>
              <a:t> </a:t>
            </a:r>
            <a:r>
              <a:rPr lang="nb-NO" dirty="0" err="1" smtClean="0"/>
              <a:t>snow</a:t>
            </a:r>
            <a:r>
              <a:rPr lang="nb-NO" dirty="0" smtClean="0"/>
              <a:t> </a:t>
            </a:r>
            <a:r>
              <a:rPr lang="nb-NO" dirty="0" err="1" smtClean="0"/>
              <a:t>avalanche</a:t>
            </a:r>
            <a:r>
              <a:rPr lang="nb-NO" dirty="0" smtClean="0"/>
              <a:t> </a:t>
            </a:r>
            <a:r>
              <a:rPr lang="nb-NO" dirty="0" err="1" smtClean="0"/>
              <a:t>hazard</a:t>
            </a:r>
            <a:endParaRPr lang="nb-NO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Innhold</a:t>
            </a:r>
            <a:endParaRPr lang="nb-NO" dirty="0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b-NO" dirty="0" smtClean="0"/>
              <a:t>Bratthet</a:t>
            </a:r>
          </a:p>
          <a:p>
            <a:r>
              <a:rPr lang="nb-NO" dirty="0" smtClean="0"/>
              <a:t>Terrengform</a:t>
            </a:r>
          </a:p>
          <a:p>
            <a:r>
              <a:rPr lang="nb-NO" dirty="0" smtClean="0"/>
              <a:t>Himmelretning</a:t>
            </a:r>
          </a:p>
          <a:p>
            <a:r>
              <a:rPr lang="nb-NO" dirty="0" smtClean="0"/>
              <a:t>Høydenivå</a:t>
            </a:r>
          </a:p>
          <a:p>
            <a:r>
              <a:rPr lang="nb-NO" dirty="0" err="1" smtClean="0"/>
              <a:t>H.o.h</a:t>
            </a:r>
            <a:endParaRPr lang="nb-NO" dirty="0" smtClean="0"/>
          </a:p>
          <a:p>
            <a:r>
              <a:rPr lang="nb-NO" dirty="0" smtClean="0"/>
              <a:t>klimasone</a:t>
            </a:r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44624"/>
            <a:ext cx="3008313" cy="1162050"/>
          </a:xfrm>
        </p:spPr>
        <p:txBody>
          <a:bodyPr/>
          <a:lstStyle/>
          <a:p>
            <a:r>
              <a:rPr lang="nb-NO" sz="3600" dirty="0" smtClean="0"/>
              <a:t>Bratthet		</a:t>
            </a:r>
            <a:endParaRPr lang="nb-NO" sz="360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>
          <a:xfrm>
            <a:off x="457200" y="1196752"/>
            <a:ext cx="3008313" cy="4691063"/>
          </a:xfrm>
        </p:spPr>
        <p:txBody>
          <a:bodyPr/>
          <a:lstStyle/>
          <a:p>
            <a:r>
              <a:rPr lang="nb-NO" sz="2800" dirty="0" smtClean="0"/>
              <a:t>Er en viktig skreddannende faktor. </a:t>
            </a:r>
            <a:endParaRPr lang="nb-NO" sz="2800" dirty="0"/>
          </a:p>
        </p:txBody>
      </p:sp>
      <p:sp>
        <p:nvSpPr>
          <p:cNvPr id="8" name="TekstSylinder 7"/>
          <p:cNvSpPr txBox="1"/>
          <p:nvPr/>
        </p:nvSpPr>
        <p:spPr>
          <a:xfrm>
            <a:off x="9221693" y="1052736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dirty="0" smtClean="0"/>
              <a:t>Side 39</a:t>
            </a:r>
            <a:endParaRPr lang="nb-NO" dirty="0"/>
          </a:p>
        </p:txBody>
      </p:sp>
      <p:pic>
        <p:nvPicPr>
          <p:cNvPr id="9" name="Bilde 8" descr="ikke bratt no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72496" y="3212976"/>
            <a:ext cx="3847976" cy="2885982"/>
          </a:xfrm>
          <a:prstGeom prst="rect">
            <a:avLst/>
          </a:prstGeom>
        </p:spPr>
      </p:pic>
      <p:sp>
        <p:nvSpPr>
          <p:cNvPr id="10" name="TekstSylinder 9"/>
          <p:cNvSpPr txBox="1"/>
          <p:nvPr/>
        </p:nvSpPr>
        <p:spPr>
          <a:xfrm>
            <a:off x="7272808" y="5805844"/>
            <a:ext cx="755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Ådne Olsrud</a:t>
            </a:r>
            <a:endParaRPr lang="nb-NO" sz="800" dirty="0"/>
          </a:p>
        </p:txBody>
      </p:sp>
      <p:pic>
        <p:nvPicPr>
          <p:cNvPr id="13" name="Plassholder for innhold 12" descr="ådne 7 fjell liten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943202" y="260648"/>
            <a:ext cx="3877270" cy="2907953"/>
          </a:xfrm>
        </p:spPr>
      </p:pic>
      <p:sp>
        <p:nvSpPr>
          <p:cNvPr id="14" name="TekstSylinder 13"/>
          <p:cNvSpPr txBox="1"/>
          <p:nvPr/>
        </p:nvSpPr>
        <p:spPr>
          <a:xfrm>
            <a:off x="7236296" y="2852936"/>
            <a:ext cx="75557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Ådne Olsrud</a:t>
            </a:r>
            <a:endParaRPr lang="nb-NO" sz="800" dirty="0"/>
          </a:p>
        </p:txBody>
      </p:sp>
      <p:pic>
        <p:nvPicPr>
          <p:cNvPr id="15" name="Bilde 14" descr="hangneigung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3212976"/>
            <a:ext cx="4403731" cy="28083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000" dirty="0" smtClean="0"/>
              <a:t>Skredformer og bratthet</a:t>
            </a:r>
            <a:endParaRPr lang="nb-NO" sz="2000" dirty="0"/>
          </a:p>
        </p:txBody>
      </p:sp>
      <p:sp>
        <p:nvSpPr>
          <p:cNvPr id="6" name="Plassholder for tekst 5"/>
          <p:cNvSpPr>
            <a:spLocks noGrp="1"/>
          </p:cNvSpPr>
          <p:nvPr>
            <p:ph type="body" idx="1"/>
          </p:nvPr>
        </p:nvSpPr>
        <p:spPr>
          <a:xfrm>
            <a:off x="457200" y="1082725"/>
            <a:ext cx="4040188" cy="978123"/>
          </a:xfrm>
        </p:spPr>
        <p:txBody>
          <a:bodyPr/>
          <a:lstStyle/>
          <a:p>
            <a:r>
              <a:rPr lang="nb-NO" sz="1600" dirty="0" smtClean="0"/>
              <a:t>Heng med en gjennomsnittlig bratthet på 35 grader er spesielt godt egnet for flakskred</a:t>
            </a:r>
            <a:endParaRPr lang="nb-NO" sz="1600" dirty="0"/>
          </a:p>
        </p:txBody>
      </p:sp>
      <p:pic>
        <p:nvPicPr>
          <p:cNvPr id="11" name="Plassholder for innhold 10" descr="lite flakskre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2356554"/>
            <a:ext cx="2840944" cy="3520718"/>
          </a:xfrm>
        </p:spPr>
      </p:pic>
      <p:sp>
        <p:nvSpPr>
          <p:cNvPr id="8" name="Plassholder for tekst 7"/>
          <p:cNvSpPr>
            <a:spLocks noGrp="1"/>
          </p:cNvSpPr>
          <p:nvPr>
            <p:ph type="body" sz="quarter" idx="3"/>
          </p:nvPr>
        </p:nvSpPr>
        <p:spPr>
          <a:xfrm>
            <a:off x="4645025" y="1637110"/>
            <a:ext cx="4041775" cy="639762"/>
          </a:xfrm>
        </p:spPr>
        <p:txBody>
          <a:bodyPr/>
          <a:lstStyle/>
          <a:p>
            <a:r>
              <a:rPr lang="nb-NO" sz="1600" dirty="0" smtClean="0"/>
              <a:t>Naturlig utløste tørre løssnøskred løsner helst i terreng som er 40 grader eller brattere. Våte løssnøskred løsner også i heng under 40 grader</a:t>
            </a:r>
            <a:endParaRPr lang="nb-NO" sz="1600" dirty="0"/>
          </a:p>
        </p:txBody>
      </p:sp>
      <p:pic>
        <p:nvPicPr>
          <p:cNvPr id="10" name="Plassholder for innhold 9" descr="Lockerschneelawinen 1 Abfahrt.jpg"/>
          <p:cNvPicPr>
            <a:picLocks noGrp="1" noChangeAspect="1"/>
          </p:cNvPicPr>
          <p:nvPr>
            <p:ph sz="quarter" idx="4"/>
          </p:nvPr>
        </p:nvPicPr>
        <p:blipFill>
          <a:blip r:embed="rId4" cstate="print"/>
          <a:stretch>
            <a:fillRect/>
          </a:stretch>
        </p:blipFill>
        <p:spPr>
          <a:xfrm>
            <a:off x="5652120" y="2348880"/>
            <a:ext cx="3354410" cy="2160240"/>
          </a:xfrm>
        </p:spPr>
      </p:pic>
      <p:pic>
        <p:nvPicPr>
          <p:cNvPr id="7" name="Plassholder for innhold 11" descr="Lockerschnee-ausloesung04-CMYK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 bwMode="auto">
          <a:xfrm>
            <a:off x="3240500" y="2348880"/>
            <a:ext cx="2267604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kstSylinder 8"/>
          <p:cNvSpPr txBox="1"/>
          <p:nvPr/>
        </p:nvSpPr>
        <p:spPr>
          <a:xfrm>
            <a:off x="2339752" y="5661828"/>
            <a:ext cx="86409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LWD Tyrol</a:t>
            </a:r>
            <a:endParaRPr lang="nb-NO" sz="800" dirty="0"/>
          </a:p>
        </p:txBody>
      </p:sp>
      <p:sp>
        <p:nvSpPr>
          <p:cNvPr id="12" name="TekstSylinder 11"/>
          <p:cNvSpPr txBox="1"/>
          <p:nvPr/>
        </p:nvSpPr>
        <p:spPr>
          <a:xfrm>
            <a:off x="5076056" y="5589240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SLF</a:t>
            </a:r>
            <a:endParaRPr lang="nb-NO" sz="800" dirty="0"/>
          </a:p>
        </p:txBody>
      </p:sp>
      <p:sp>
        <p:nvSpPr>
          <p:cNvPr id="13" name="TekstSylinder 12"/>
          <p:cNvSpPr txBox="1"/>
          <p:nvPr/>
        </p:nvSpPr>
        <p:spPr>
          <a:xfrm>
            <a:off x="8604448" y="4293096"/>
            <a:ext cx="4320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800" dirty="0" smtClean="0"/>
              <a:t>SLF</a:t>
            </a:r>
            <a:endParaRPr lang="nb-NO" sz="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 sz="quarter"/>
          </p:nvPr>
        </p:nvSpPr>
        <p:spPr/>
        <p:txBody>
          <a:bodyPr/>
          <a:lstStyle/>
          <a:p>
            <a:r>
              <a:rPr lang="nb-NO" dirty="0" smtClean="0"/>
              <a:t>Størrelse, utbredelse, bratthet og omfang</a:t>
            </a:r>
            <a:endParaRPr lang="nb-NO" dirty="0"/>
          </a:p>
        </p:txBody>
      </p:sp>
      <p:pic>
        <p:nvPicPr>
          <p:cNvPr id="43013" name="Picture 5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4758" y="3938588"/>
            <a:ext cx="3705484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6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886" y="3938588"/>
            <a:ext cx="369522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5" name="Picture 7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6294" y="1600200"/>
            <a:ext cx="3742411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6" name="Picture 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5331" y="1600200"/>
            <a:ext cx="3762338" cy="218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 smtClean="0"/>
              <a:t>Terrengform</a:t>
            </a:r>
            <a:br>
              <a:rPr lang="nb-NO" dirty="0" smtClean="0"/>
            </a:br>
            <a:r>
              <a:rPr lang="nb-NO" sz="1800" dirty="0" smtClean="0"/>
              <a:t>Med tanke på fokksnø og snøomvandling er følgene terrengformer viktige:</a:t>
            </a:r>
            <a:endParaRPr lang="nb-NO" sz="1800" dirty="0"/>
          </a:p>
        </p:txBody>
      </p:sp>
      <p:pic>
        <p:nvPicPr>
          <p:cNvPr id="4" name="Plassholder for innhold 3" descr="terren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5779" y="1600200"/>
            <a:ext cx="6232441" cy="4060825"/>
          </a:xfrm>
        </p:spPr>
      </p:pic>
      <p:sp>
        <p:nvSpPr>
          <p:cNvPr id="5" name="TekstSylinder 4"/>
          <p:cNvSpPr txBox="1"/>
          <p:nvPr/>
        </p:nvSpPr>
        <p:spPr>
          <a:xfrm>
            <a:off x="107504" y="1700808"/>
            <a:ext cx="1296144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nb-NO" dirty="0" smtClean="0"/>
              <a:t>Åpne heng</a:t>
            </a:r>
            <a:endParaRPr lang="nb-NO" dirty="0"/>
          </a:p>
        </p:txBody>
      </p:sp>
      <p:sp>
        <p:nvSpPr>
          <p:cNvPr id="7" name="Rektangel 6"/>
          <p:cNvSpPr/>
          <p:nvPr/>
        </p:nvSpPr>
        <p:spPr>
          <a:xfrm>
            <a:off x="1331640" y="5805264"/>
            <a:ext cx="4506362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nb-NO" dirty="0" smtClean="0"/>
              <a:t>Heng under oppsamlingsområder og flater</a:t>
            </a:r>
            <a:endParaRPr lang="nb-NO" dirty="0"/>
          </a:p>
        </p:txBody>
      </p:sp>
      <p:sp>
        <p:nvSpPr>
          <p:cNvPr id="11" name="Rektangel 10"/>
          <p:cNvSpPr/>
          <p:nvPr/>
        </p:nvSpPr>
        <p:spPr>
          <a:xfrm>
            <a:off x="6300192" y="4509120"/>
            <a:ext cx="2520280" cy="923330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nb-NO" dirty="0" smtClean="0"/>
              <a:t>Terreng med fremstikkende steiner og klipper</a:t>
            </a:r>
            <a:endParaRPr lang="nb-NO" dirty="0"/>
          </a:p>
        </p:txBody>
      </p:sp>
      <p:sp>
        <p:nvSpPr>
          <p:cNvPr id="12" name="Rektangel 11"/>
          <p:cNvSpPr/>
          <p:nvPr/>
        </p:nvSpPr>
        <p:spPr>
          <a:xfrm>
            <a:off x="2195736" y="1772816"/>
            <a:ext cx="1813317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nb-NO" dirty="0" smtClean="0"/>
              <a:t>Renner og søkk</a:t>
            </a:r>
            <a:endParaRPr lang="nb-NO" dirty="0"/>
          </a:p>
        </p:txBody>
      </p:sp>
      <p:sp>
        <p:nvSpPr>
          <p:cNvPr id="13" name="Rektangel 12"/>
          <p:cNvSpPr/>
          <p:nvPr/>
        </p:nvSpPr>
        <p:spPr>
          <a:xfrm>
            <a:off x="6300192" y="1700808"/>
            <a:ext cx="1903085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nb-NO" dirty="0" smtClean="0"/>
              <a:t>Rygger og egger</a:t>
            </a:r>
            <a:endParaRPr lang="nb-NO" dirty="0"/>
          </a:p>
        </p:txBody>
      </p:sp>
      <p:cxnSp>
        <p:nvCxnSpPr>
          <p:cNvPr id="15" name="Rett pil 14"/>
          <p:cNvCxnSpPr/>
          <p:nvPr/>
        </p:nvCxnSpPr>
        <p:spPr>
          <a:xfrm>
            <a:off x="1403648" y="2060848"/>
            <a:ext cx="720080" cy="1008112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Rett pil 15"/>
          <p:cNvCxnSpPr/>
          <p:nvPr/>
        </p:nvCxnSpPr>
        <p:spPr>
          <a:xfrm flipV="1">
            <a:off x="2843808" y="4221088"/>
            <a:ext cx="0" cy="1656184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ett pil 20"/>
          <p:cNvCxnSpPr/>
          <p:nvPr/>
        </p:nvCxnSpPr>
        <p:spPr>
          <a:xfrm flipV="1">
            <a:off x="2996208" y="4581128"/>
            <a:ext cx="2655912" cy="1448544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Rett pil 22"/>
          <p:cNvCxnSpPr/>
          <p:nvPr/>
        </p:nvCxnSpPr>
        <p:spPr>
          <a:xfrm>
            <a:off x="3275856" y="2132856"/>
            <a:ext cx="0" cy="86409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Rett pil 25"/>
          <p:cNvCxnSpPr/>
          <p:nvPr/>
        </p:nvCxnSpPr>
        <p:spPr>
          <a:xfrm>
            <a:off x="3275856" y="2132856"/>
            <a:ext cx="288032" cy="1656184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Rett pil 28"/>
          <p:cNvCxnSpPr/>
          <p:nvPr/>
        </p:nvCxnSpPr>
        <p:spPr>
          <a:xfrm flipH="1">
            <a:off x="4572000" y="2060848"/>
            <a:ext cx="2160240" cy="504056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Rett pil 31"/>
          <p:cNvCxnSpPr/>
          <p:nvPr/>
        </p:nvCxnSpPr>
        <p:spPr>
          <a:xfrm flipH="1">
            <a:off x="6084168" y="2060848"/>
            <a:ext cx="648072" cy="720080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tt pil 36"/>
          <p:cNvCxnSpPr/>
          <p:nvPr/>
        </p:nvCxnSpPr>
        <p:spPr>
          <a:xfrm flipH="1" flipV="1">
            <a:off x="5292080" y="3068960"/>
            <a:ext cx="1152128" cy="1512168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tt pil 40"/>
          <p:cNvCxnSpPr/>
          <p:nvPr/>
        </p:nvCxnSpPr>
        <p:spPr>
          <a:xfrm flipV="1">
            <a:off x="6596608" y="2780928"/>
            <a:ext cx="207640" cy="1952600"/>
          </a:xfrm>
          <a:prstGeom prst="straightConnector1">
            <a:avLst/>
          </a:prstGeom>
          <a:ln w="1270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2800" dirty="0" smtClean="0"/>
              <a:t>Renner og søkk</a:t>
            </a:r>
            <a:endParaRPr lang="nb-NO" sz="2800" dirty="0"/>
          </a:p>
        </p:txBody>
      </p:sp>
      <p:pic>
        <p:nvPicPr>
          <p:cNvPr id="7" name="Plassholder for innhold 6" descr="terre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17664" y="1772816"/>
            <a:ext cx="5746824" cy="3744416"/>
          </a:xfrm>
        </p:spPr>
      </p:pic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sz="2000" dirty="0" smtClean="0"/>
              <a:t>Samler fokksnø. 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jevn snøoverfalte, lite erosjon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Tynt ved kantene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Lokalt annen eksposisjon</a:t>
            </a:r>
          </a:p>
          <a:p>
            <a:pPr>
              <a:buFont typeface="Arial" pitchFamily="34" charset="0"/>
              <a:buChar char="•"/>
            </a:pPr>
            <a:endParaRPr lang="nb-NO" sz="2000" dirty="0" smtClean="0"/>
          </a:p>
          <a:p>
            <a:pPr>
              <a:buFont typeface="Arial" pitchFamily="34" charset="0"/>
              <a:buChar char="•"/>
            </a:pPr>
            <a:endParaRPr lang="nb-NO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162050"/>
          </a:xfrm>
        </p:spPr>
        <p:txBody>
          <a:bodyPr/>
          <a:lstStyle/>
          <a:p>
            <a:r>
              <a:rPr lang="nb-NO" sz="2800" dirty="0" smtClean="0"/>
              <a:t>Heng nedenfor oppsamlingsområder / flater</a:t>
            </a:r>
            <a:endParaRPr lang="nb-NO" sz="2800" dirty="0"/>
          </a:p>
        </p:txBody>
      </p:sp>
      <p:pic>
        <p:nvPicPr>
          <p:cNvPr id="7" name="Plassholder for innhold 6" descr="terre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89672" y="1268760"/>
            <a:ext cx="5746824" cy="3744416"/>
          </a:xfrm>
        </p:spPr>
      </p:pic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3008313" cy="46910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sz="2000" dirty="0" smtClean="0"/>
              <a:t>Heng nedenfor oppsamlingsområder</a:t>
            </a:r>
          </a:p>
          <a:p>
            <a:endParaRPr lang="nb-NO" sz="2000" dirty="0" smtClean="0"/>
          </a:p>
          <a:p>
            <a:pPr>
              <a:buFont typeface="Arial" pitchFamily="34" charset="0"/>
              <a:buChar char="•"/>
            </a:pPr>
            <a:endParaRPr lang="nb-NO" sz="2000" dirty="0"/>
          </a:p>
        </p:txBody>
      </p:sp>
      <p:pic>
        <p:nvPicPr>
          <p:cNvPr id="1027" name="1E1E1A7B-660D-4FB5-B024-B3C5BAE7144C" descr="1E1E1A7B-660D-4FB5-B024-B3C5BAE7144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5251" y="3789040"/>
            <a:ext cx="3037845" cy="2278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tel 3"/>
          <p:cNvSpPr>
            <a:spLocks noGrp="1"/>
          </p:cNvSpPr>
          <p:nvPr>
            <p:ph type="title"/>
          </p:nvPr>
        </p:nvSpPr>
        <p:spPr>
          <a:xfrm>
            <a:off x="457200" y="273050"/>
            <a:ext cx="4114800" cy="1162050"/>
          </a:xfrm>
        </p:spPr>
        <p:txBody>
          <a:bodyPr/>
          <a:lstStyle/>
          <a:p>
            <a:r>
              <a:rPr lang="nb-NO" sz="2800" dirty="0" smtClean="0"/>
              <a:t>Nær rygger og egger. </a:t>
            </a:r>
            <a:endParaRPr lang="nb-NO" sz="2800" dirty="0"/>
          </a:p>
        </p:txBody>
      </p:sp>
      <p:pic>
        <p:nvPicPr>
          <p:cNvPr id="7" name="Plassholder for innhold 6" descr="terreng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217664" y="1772816"/>
            <a:ext cx="5746824" cy="3744416"/>
          </a:xfrm>
        </p:spPr>
      </p:pic>
      <p:sp>
        <p:nvSpPr>
          <p:cNvPr id="6" name="Plassholder for tekst 5"/>
          <p:cNvSpPr>
            <a:spLocks noGrp="1"/>
          </p:cNvSpPr>
          <p:nvPr>
            <p:ph type="body" sz="half" idx="2"/>
          </p:nvPr>
        </p:nvSpPr>
        <p:spPr>
          <a:xfrm>
            <a:off x="467544" y="1340768"/>
            <a:ext cx="3008313" cy="4691063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nb-NO" sz="2000" dirty="0" smtClean="0"/>
              <a:t>Vindutsatt</a:t>
            </a:r>
          </a:p>
          <a:p>
            <a:pPr>
              <a:buFont typeface="Arial" pitchFamily="34" charset="0"/>
              <a:buChar char="•"/>
            </a:pPr>
            <a:r>
              <a:rPr lang="nb-NO" sz="2000" dirty="0" smtClean="0"/>
              <a:t>Fremstikkende klipper</a:t>
            </a:r>
          </a:p>
          <a:p>
            <a:endParaRPr lang="nb-NO" sz="2000" dirty="0" smtClean="0"/>
          </a:p>
          <a:p>
            <a:pPr>
              <a:buFont typeface="Arial" pitchFamily="34" charset="0"/>
              <a:buChar char="•"/>
            </a:pPr>
            <a:endParaRPr lang="nb-NO" sz="2000" dirty="0"/>
          </a:p>
        </p:txBody>
      </p:sp>
      <p:pic>
        <p:nvPicPr>
          <p:cNvPr id="8" name="51A747E8-CCCB-440B-AFAE-7ED18FD6E0F9" descr="51A747E8-CCCB-440B-AFAE-7ED18FD6E0F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429000"/>
            <a:ext cx="2747797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y NVE tom">
  <a:themeElements>
    <a:clrScheme name="Standard utforming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Ny NVE tom</Template>
  <TotalTime>474</TotalTime>
  <Words>806</Words>
  <Application>Microsoft Office PowerPoint</Application>
  <PresentationFormat>Skjermfremvisning (4:3)</PresentationFormat>
  <Paragraphs>140</Paragraphs>
  <Slides>18</Slides>
  <Notes>14</Notes>
  <HiddenSlides>1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18</vt:i4>
      </vt:variant>
    </vt:vector>
  </HeadingPairs>
  <TitlesOfParts>
    <vt:vector size="19" baseType="lpstr">
      <vt:lpstr>Ny NVE tom</vt:lpstr>
      <vt:lpstr>Terrenget som faktor</vt:lpstr>
      <vt:lpstr>Innhold</vt:lpstr>
      <vt:lpstr>Bratthet  </vt:lpstr>
      <vt:lpstr>Skredformer og bratthet</vt:lpstr>
      <vt:lpstr>Størrelse, utbredelse, bratthet og omfang</vt:lpstr>
      <vt:lpstr>Terrengform Med tanke på fokksnø og snøomvandling er følgene terrengformer viktige:</vt:lpstr>
      <vt:lpstr>Renner og søkk</vt:lpstr>
      <vt:lpstr>Heng nedenfor oppsamlingsområder / flater</vt:lpstr>
      <vt:lpstr>Nær rygger og egger. </vt:lpstr>
      <vt:lpstr>Fremstikkende steiner / klipper</vt:lpstr>
      <vt:lpstr>Himmelretning</vt:lpstr>
      <vt:lpstr>Høydenivå</vt:lpstr>
      <vt:lpstr>Under skoggrensa</vt:lpstr>
      <vt:lpstr>Store homogene heng</vt:lpstr>
      <vt:lpstr>Topper, rygger, egger og skar</vt:lpstr>
      <vt:lpstr>H.o.h</vt:lpstr>
      <vt:lpstr>Klimasone</vt:lpstr>
      <vt:lpstr>Kilder</vt:lpstr>
    </vt:vector>
  </TitlesOfParts>
  <Company>NVE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dette først…….</dc:title>
  <dc:creator>Birgit Katrine Rustad</dc:creator>
  <cp:lastModifiedBy>Markus Landrø</cp:lastModifiedBy>
  <cp:revision>26</cp:revision>
  <dcterms:created xsi:type="dcterms:W3CDTF">2012-09-27T11:11:36Z</dcterms:created>
  <dcterms:modified xsi:type="dcterms:W3CDTF">2012-12-09T15:52:14Z</dcterms:modified>
</cp:coreProperties>
</file>