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300" r:id="rId12"/>
    <p:sldId id="312" r:id="rId13"/>
    <p:sldId id="301" r:id="rId14"/>
    <p:sldId id="302" r:id="rId15"/>
    <p:sldId id="305" r:id="rId16"/>
    <p:sldId id="306" r:id="rId17"/>
    <p:sldId id="309" r:id="rId18"/>
    <p:sldId id="521" r:id="rId19"/>
    <p:sldId id="520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Landrø" initials="mal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84" y="13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80F0-266F-454D-AAFF-2D8C0274749D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23E44-D272-4EE6-A03A-F95A8D8BC0F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00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/>
              <a:t>-presentere meg selv! </a:t>
            </a:r>
          </a:p>
          <a:p>
            <a:pPr eaLnBrk="1" hangingPunct="1"/>
            <a:r>
              <a:rPr lang="nb-NO"/>
              <a:t>- SKF </a:t>
            </a:r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76A4B-2FC2-464B-99FA-5B05594AB7A3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5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NB!</a:t>
            </a:r>
            <a:r>
              <a:rPr lang="nb-NO" baseline="0" dirty="0"/>
              <a:t> </a:t>
            </a:r>
            <a:r>
              <a:rPr lang="nb-NO" dirty="0"/>
              <a:t>En god observatør leverer</a:t>
            </a:r>
            <a:r>
              <a:rPr lang="nb-NO" baseline="0" dirty="0"/>
              <a:t> ikke bare data til varslingsgruppen (og overlater vurderingen til dem), han/hun </a:t>
            </a:r>
            <a:r>
              <a:rPr lang="nb-NO" dirty="0"/>
              <a:t>gjør også en analyse av</a:t>
            </a:r>
            <a:r>
              <a:rPr lang="nb-NO" baseline="0" dirty="0"/>
              <a:t> observasjonene. </a:t>
            </a:r>
          </a:p>
          <a:p>
            <a:endParaRPr lang="nb-NO" baseline="0" dirty="0"/>
          </a:p>
          <a:p>
            <a:r>
              <a:rPr lang="nb-NO" baseline="0" dirty="0"/>
              <a:t>Uvurderlig og svært viktig hjelp til varslingsgruppa!</a:t>
            </a:r>
          </a:p>
          <a:p>
            <a:endParaRPr lang="nb-NO" baseline="0" dirty="0"/>
          </a:p>
          <a:p>
            <a:r>
              <a:rPr lang="nb-NO" dirty="0"/>
              <a:t>Flinke observatører kan bidra med mer enn bare klasse I- observasjoner.</a:t>
            </a:r>
          </a:p>
          <a:p>
            <a:r>
              <a:rPr lang="nb-NO" dirty="0"/>
              <a:t>Kan observatøren gjøre sin egen vurdering av totalsituasjonen (skredfare nå og sannsynlig utvikling) basert på sin lokalkunnskap og tilstedeværelse i</a:t>
            </a:r>
            <a:r>
              <a:rPr lang="nb-NO" baseline="0" dirty="0"/>
              <a:t> området er det svært viktig informasjon for varslingsgruppa.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562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089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Da har vi samlet så mye informasjon</a:t>
            </a:r>
            <a:r>
              <a:rPr lang="nb-NO" baseline="0" dirty="0"/>
              <a:t> om snødekket som vi har tilgang til. Vi trenger også informasjon om været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33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Klasse III – enda mer indirekte informasjon,</a:t>
            </a:r>
            <a:r>
              <a:rPr lang="nb-NO" baseline="0" dirty="0"/>
              <a:t> selv om dette også er viktig informasjon når en totalvurdering skal gjøres. Dette omfatter alle faktorer som påvirker snødekket – altså været.</a:t>
            </a:r>
            <a:endParaRPr lang="nb-NO" dirty="0"/>
          </a:p>
          <a:p>
            <a:pPr>
              <a:buFontTx/>
              <a:buNone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Værhistorikk</a:t>
            </a:r>
            <a:r>
              <a:rPr lang="nb-NO" baseline="0" dirty="0"/>
              <a:t> viktig </a:t>
            </a:r>
            <a:r>
              <a:rPr lang="nb-NO" baseline="0" dirty="0" err="1"/>
              <a:t>fo</a:t>
            </a:r>
            <a:r>
              <a:rPr lang="nb-NO" baseline="0" dirty="0"/>
              <a:t> rå få kontroll på </a:t>
            </a:r>
            <a:r>
              <a:rPr lang="nb-NO" baseline="0" dirty="0" err="1"/>
              <a:t>nåsituasjonen</a:t>
            </a:r>
            <a:r>
              <a:rPr lang="nb-NO" baseline="0" dirty="0"/>
              <a:t>. </a:t>
            </a:r>
            <a:r>
              <a:rPr lang="nb-NO" baseline="0" dirty="0" err="1"/>
              <a:t>Værprognose</a:t>
            </a:r>
            <a:r>
              <a:rPr lang="nb-NO" baseline="0" dirty="0"/>
              <a:t> viktig for å forutsi hva som skjer med snødekket framover. Det er mange faktorer som påvirker snøen,…. (se bilde)</a:t>
            </a:r>
            <a:endParaRPr lang="nb-NO" dirty="0"/>
          </a:p>
          <a:p>
            <a:pPr>
              <a:buFontTx/>
              <a:buNone/>
            </a:pPr>
            <a:endParaRPr lang="nb-NO" baseline="0" dirty="0"/>
          </a:p>
          <a:p>
            <a:pPr>
              <a:buFontTx/>
              <a:buChar char="-"/>
            </a:pPr>
            <a:r>
              <a:rPr lang="nb-NO" baseline="0" dirty="0"/>
              <a:t> hvilket vær har vi hatt (hvordan har det påvirket snødekket til nå?)</a:t>
            </a:r>
          </a:p>
          <a:p>
            <a:pPr>
              <a:buFontTx/>
              <a:buChar char="-"/>
            </a:pPr>
            <a:r>
              <a:rPr lang="nb-NO" baseline="0" dirty="0"/>
              <a:t> hvilket vær får vi sannsynligvis framover (hva vil det gjøre med snøen?)</a:t>
            </a:r>
            <a:endParaRPr lang="nb-NO" dirty="0"/>
          </a:p>
          <a:p>
            <a:r>
              <a:rPr lang="nb-NO" dirty="0"/>
              <a:t>Begge deler er viktig</a:t>
            </a:r>
          </a:p>
          <a:p>
            <a:endParaRPr lang="nb-NO" dirty="0"/>
          </a:p>
          <a:p>
            <a:r>
              <a:rPr lang="nb-NO" dirty="0"/>
              <a:t>Parametere</a:t>
            </a:r>
            <a:r>
              <a:rPr lang="nb-NO" baseline="0" dirty="0"/>
              <a:t> som påvirker snødekket er: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1428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Xgeo-portalen</a:t>
            </a:r>
            <a:r>
              <a:rPr lang="nb-NO" dirty="0"/>
              <a:t> brukes</a:t>
            </a:r>
            <a:r>
              <a:rPr lang="nb-NO" baseline="0" dirty="0"/>
              <a:t> mye, veldig mye informasjon samlet på et sted.</a:t>
            </a:r>
          </a:p>
          <a:p>
            <a:r>
              <a:rPr lang="nb-NO" baseline="0" dirty="0" err="1"/>
              <a:t>F.eks</a:t>
            </a:r>
            <a:r>
              <a:rPr lang="nb-NO" baseline="0" dirty="0"/>
              <a:t> snødekkeinformasjon (modellerte data ut fra eksisterende værstasjoner), hendelser på veiene, værstasjoner, observatørdata, terskelverdier. </a:t>
            </a:r>
          </a:p>
          <a:p>
            <a:r>
              <a:rPr lang="nb-NO" baseline="0" dirty="0"/>
              <a:t>Både observasjonsdata og prognosedata. Lønner seg å bruke litt tid for å bli kjent med alle mulighetene. I konstant utvikling.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7890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Analysekartet</a:t>
            </a:r>
            <a:r>
              <a:rPr lang="nb-NO" baseline="0" dirty="0"/>
              <a:t> viser situasjonen ”akkurat nå”, </a:t>
            </a:r>
            <a:r>
              <a:rPr lang="nb-NO" baseline="0" dirty="0" err="1"/>
              <a:t>dvs</a:t>
            </a:r>
            <a:r>
              <a:rPr lang="nb-NO" baseline="0" dirty="0"/>
              <a:t> om morgenen </a:t>
            </a:r>
            <a:r>
              <a:rPr lang="nb-NO" baseline="0" dirty="0" err="1"/>
              <a:t>varslingsdagen</a:t>
            </a:r>
            <a:r>
              <a:rPr lang="nb-NO" baseline="0" dirty="0"/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1275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Nå er vi altså her i det fine flytskjemaet </a:t>
            </a:r>
            <a:r>
              <a:rPr lang="nb-NO" dirty="0">
                <a:sym typeface="Wingdings" pitchFamily="2" charset="2"/>
              </a:rPr>
              <a:t></a:t>
            </a:r>
          </a:p>
          <a:p>
            <a:r>
              <a:rPr lang="nb-NO" dirty="0">
                <a:sym typeface="Wingdings" pitchFamily="2" charset="2"/>
              </a:rPr>
              <a:t>Selve farevurderingen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81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Fortelle rent prinsipielt</a:t>
            </a:r>
            <a:r>
              <a:rPr lang="nb-NO" baseline="0" dirty="0"/>
              <a:t> gangen i arbeidet, bare kort, detaljer kommer i de neste bildene.</a:t>
            </a:r>
          </a:p>
          <a:p>
            <a:r>
              <a:rPr lang="nb-NO" baseline="0" dirty="0"/>
              <a:t>Få fram at en god prognose er avhengig av en god </a:t>
            </a:r>
            <a:r>
              <a:rPr lang="nb-NO" baseline="0" dirty="0" err="1"/>
              <a:t>nåvurdering</a:t>
            </a:r>
            <a:r>
              <a:rPr lang="nb-NO" baseline="0" dirty="0"/>
              <a:t>.</a:t>
            </a:r>
          </a:p>
          <a:p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Vi sier både noe om </a:t>
            </a:r>
            <a:r>
              <a:rPr lang="nb-NO" baseline="0" dirty="0" err="1"/>
              <a:t>nåsituasjonen</a:t>
            </a:r>
            <a:r>
              <a:rPr lang="nb-NO" baseline="0" dirty="0"/>
              <a:t> og prøver å varsle for fremtiden. Jo mer usikker </a:t>
            </a:r>
            <a:r>
              <a:rPr lang="nb-NO" baseline="0" dirty="0" err="1"/>
              <a:t>nåsituasjonen</a:t>
            </a:r>
            <a:r>
              <a:rPr lang="nb-NO" baseline="0" dirty="0"/>
              <a:t> er jo mer usikker vil prognose være. Grad av usikkerhet i </a:t>
            </a:r>
            <a:r>
              <a:rPr lang="nb-NO" baseline="0" dirty="0" err="1"/>
              <a:t>værprognosene</a:t>
            </a:r>
            <a:r>
              <a:rPr lang="nb-NO" baseline="0" dirty="0"/>
              <a:t> påvirker også mye</a:t>
            </a:r>
          </a:p>
          <a:p>
            <a:r>
              <a:rPr lang="nb-NO" baseline="0" dirty="0"/>
              <a:t>NB: Det vil </a:t>
            </a:r>
            <a:r>
              <a:rPr lang="nb-NO" u="sng" baseline="0" dirty="0"/>
              <a:t>alltid</a:t>
            </a:r>
            <a:r>
              <a:rPr lang="nb-NO" baseline="0" dirty="0"/>
              <a:t> være en viss usikkerhet i varselet, både pga begrenset informasjon om snødekket og </a:t>
            </a:r>
            <a:r>
              <a:rPr lang="nb-NO" baseline="0" dirty="0" err="1"/>
              <a:t>værhistorikk</a:t>
            </a:r>
            <a:r>
              <a:rPr lang="nb-NO" baseline="0" dirty="0"/>
              <a:t>, varierende snø- og værforhold innad i området, og usikkerhet i værvarsel.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078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vurdere</a:t>
            </a:r>
            <a:r>
              <a:rPr lang="en-US" dirty="0"/>
              <a:t> </a:t>
            </a:r>
            <a:r>
              <a:rPr lang="en-US" dirty="0" err="1"/>
              <a:t>Snøens</a:t>
            </a:r>
            <a:r>
              <a:rPr lang="en-US" dirty="0"/>
              <a:t> </a:t>
            </a:r>
            <a:r>
              <a:rPr lang="en-US" dirty="0" err="1"/>
              <a:t>ustabilitet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Forholdet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dirty="0" err="1"/>
              <a:t>belastning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styrke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bidrar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styrke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svekking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snødekket</a:t>
            </a:r>
            <a:r>
              <a:rPr lang="en-US" dirty="0"/>
              <a:t>? </a:t>
            </a:r>
            <a:r>
              <a:rPr lang="en-US" dirty="0" err="1"/>
              <a:t>Svekkes</a:t>
            </a:r>
            <a:r>
              <a:rPr lang="en-US" dirty="0"/>
              <a:t> </a:t>
            </a:r>
            <a:r>
              <a:rPr lang="en-US" dirty="0" err="1"/>
              <a:t>styrken</a:t>
            </a:r>
            <a:r>
              <a:rPr lang="en-US" dirty="0"/>
              <a:t>? </a:t>
            </a:r>
            <a:r>
              <a:rPr lang="en-US" dirty="0" err="1"/>
              <a:t>Øker</a:t>
            </a:r>
            <a:r>
              <a:rPr lang="en-US" dirty="0"/>
              <a:t> den?</a:t>
            </a:r>
          </a:p>
          <a:p>
            <a:pPr>
              <a:buFontTx/>
              <a:buChar char="-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belastningen</a:t>
            </a:r>
            <a:r>
              <a:rPr lang="en-US" dirty="0"/>
              <a:t>? </a:t>
            </a:r>
            <a:r>
              <a:rPr lang="en-US" dirty="0" err="1"/>
              <a:t>Øker</a:t>
            </a:r>
            <a:r>
              <a:rPr lang="en-US" dirty="0"/>
              <a:t> den?</a:t>
            </a:r>
          </a:p>
          <a:p>
            <a:pPr>
              <a:buFontTx/>
              <a:buChar char="-"/>
            </a:pP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last </a:t>
            </a:r>
            <a:r>
              <a:rPr lang="en-US" dirty="0" err="1"/>
              <a:t>tåler</a:t>
            </a:r>
            <a:r>
              <a:rPr lang="en-US" dirty="0"/>
              <a:t> </a:t>
            </a:r>
            <a:r>
              <a:rPr lang="en-US" dirty="0" err="1"/>
              <a:t>snøen</a:t>
            </a:r>
            <a:r>
              <a:rPr lang="en-US" dirty="0"/>
              <a:t>? </a:t>
            </a:r>
          </a:p>
          <a:p>
            <a:endParaRPr lang="nb-NO" dirty="0"/>
          </a:p>
          <a:p>
            <a:r>
              <a:rPr lang="nb-NO" dirty="0"/>
              <a:t>Veldig mange</a:t>
            </a:r>
            <a:r>
              <a:rPr lang="nb-NO" baseline="0" dirty="0"/>
              <a:t> parametere påvirker stabiliteten. Skredvarsling handler over å ha oversikt over disse (så langt det er mulig) og vurdere hvilke faktorer som er viktigst i den aktuelle situasjonen. NB, vi jakter på tegn på USTABILITET, ikke stabilitet.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747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223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Men først – det er viktig å være</a:t>
            </a:r>
            <a:r>
              <a:rPr lang="nb-NO" baseline="0" dirty="0"/>
              <a:t> klar over at nytteverdien i forskjelling informasjon varierer.</a:t>
            </a:r>
          </a:p>
          <a:p>
            <a:endParaRPr lang="nb-NO" baseline="0" dirty="0"/>
          </a:p>
          <a:p>
            <a:r>
              <a:rPr lang="nb-NO" baseline="0" dirty="0"/>
              <a:t>Dette er en vanlig måte å klassifisere informasjon til ut fra nytteverdi.</a:t>
            </a:r>
          </a:p>
          <a:p>
            <a:endParaRPr lang="nb-NO" baseline="0" dirty="0"/>
          </a:p>
          <a:p>
            <a:r>
              <a:rPr lang="nb-NO" baseline="0" dirty="0"/>
              <a:t>Mye informasjon fra klasse III kan ikke erstatte en god klasse I – informasjon.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875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Først</a:t>
            </a:r>
            <a:r>
              <a:rPr lang="nb-NO" baseline="0" dirty="0"/>
              <a:t> til informasjon om snødekket (klasse I og II).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807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err="1"/>
              <a:t>Alltid</a:t>
            </a:r>
            <a:r>
              <a:rPr lang="en-US" dirty="0"/>
              <a:t> </a:t>
            </a:r>
            <a:r>
              <a:rPr lang="en-US" dirty="0" err="1"/>
              <a:t>ønske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Klasse</a:t>
            </a:r>
            <a:r>
              <a:rPr lang="en-US" dirty="0"/>
              <a:t> I </a:t>
            </a:r>
            <a:r>
              <a:rPr lang="en-US" dirty="0" err="1"/>
              <a:t>observasjoner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mulig</a:t>
            </a:r>
            <a:r>
              <a:rPr lang="en-US" dirty="0"/>
              <a:t> – den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verdifulle</a:t>
            </a:r>
            <a:r>
              <a:rPr lang="en-US" dirty="0"/>
              <a:t> </a:t>
            </a:r>
            <a:r>
              <a:rPr lang="en-US" dirty="0" err="1"/>
              <a:t>informasjonen</a:t>
            </a:r>
            <a:r>
              <a:rPr lang="en-US" dirty="0"/>
              <a:t>!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Informasjonen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snøens</a:t>
            </a:r>
            <a:r>
              <a:rPr lang="en-US" dirty="0"/>
              <a:t> </a:t>
            </a:r>
            <a:r>
              <a:rPr lang="en-US" dirty="0" err="1"/>
              <a:t>aktuelle</a:t>
            </a:r>
            <a:r>
              <a:rPr lang="en-US" dirty="0"/>
              <a:t> </a:t>
            </a:r>
            <a:r>
              <a:rPr lang="en-US" dirty="0" err="1"/>
              <a:t>tilstand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Spesielt</a:t>
            </a:r>
            <a:r>
              <a:rPr lang="en-US" dirty="0"/>
              <a:t> </a:t>
            </a:r>
            <a:r>
              <a:rPr lang="en-US" dirty="0" err="1"/>
              <a:t>viktig</a:t>
            </a:r>
            <a:r>
              <a:rPr lang="en-US" dirty="0"/>
              <a:t> for lave </a:t>
            </a:r>
            <a:r>
              <a:rPr lang="en-US" dirty="0" err="1"/>
              <a:t>faregrader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Super </a:t>
            </a:r>
            <a:r>
              <a:rPr lang="en-US" dirty="0" err="1"/>
              <a:t>ferskvare</a:t>
            </a:r>
            <a:r>
              <a:rPr lang="en-US" baseline="0" dirty="0"/>
              <a:t> (</a:t>
            </a:r>
            <a:r>
              <a:rPr lang="en-US" baseline="0" dirty="0" err="1"/>
              <a:t>skred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eldre</a:t>
            </a:r>
            <a:r>
              <a:rPr lang="en-US" baseline="0" dirty="0"/>
              <a:t> </a:t>
            </a:r>
            <a:r>
              <a:rPr lang="en-US" baseline="0" dirty="0" err="1"/>
              <a:t>enn</a:t>
            </a:r>
            <a:r>
              <a:rPr lang="en-US" baseline="0" dirty="0"/>
              <a:t> 1 </a:t>
            </a:r>
            <a:r>
              <a:rPr lang="en-US" baseline="0" dirty="0" err="1"/>
              <a:t>døgn</a:t>
            </a:r>
            <a:r>
              <a:rPr lang="en-US" baseline="0" dirty="0"/>
              <a:t> </a:t>
            </a:r>
            <a:r>
              <a:rPr lang="en-US" baseline="0" dirty="0" err="1"/>
              <a:t>har</a:t>
            </a:r>
            <a:r>
              <a:rPr lang="en-US" baseline="0" dirty="0"/>
              <a:t> </a:t>
            </a:r>
            <a:r>
              <a:rPr lang="en-US" baseline="0" dirty="0" err="1"/>
              <a:t>liten</a:t>
            </a:r>
            <a:r>
              <a:rPr lang="en-US" baseline="0" dirty="0"/>
              <a:t> </a:t>
            </a:r>
            <a:r>
              <a:rPr lang="en-US" baseline="0" dirty="0" err="1"/>
              <a:t>verdi</a:t>
            </a:r>
            <a:r>
              <a:rPr lang="en-US" baseline="0" dirty="0"/>
              <a:t>) </a:t>
            </a:r>
            <a:r>
              <a:rPr lang="en-US" baseline="0" dirty="0" err="1"/>
              <a:t>pga</a:t>
            </a:r>
            <a:r>
              <a:rPr lang="en-US" baseline="0" dirty="0"/>
              <a:t> at </a:t>
            </a:r>
            <a:r>
              <a:rPr lang="en-US" baseline="0" dirty="0" err="1"/>
              <a:t>det</a:t>
            </a:r>
            <a:r>
              <a:rPr lang="en-US" baseline="0" dirty="0"/>
              <a:t> </a:t>
            </a:r>
            <a:r>
              <a:rPr lang="en-US" baseline="0" dirty="0" err="1"/>
              <a:t>kontinuerlig</a:t>
            </a:r>
            <a:r>
              <a:rPr lang="en-US" baseline="0" dirty="0"/>
              <a:t> </a:t>
            </a:r>
            <a:r>
              <a:rPr lang="en-US" baseline="0" dirty="0" err="1"/>
              <a:t>skjer</a:t>
            </a:r>
            <a:r>
              <a:rPr lang="en-US" baseline="0" dirty="0"/>
              <a:t> </a:t>
            </a:r>
            <a:r>
              <a:rPr lang="en-US" baseline="0" dirty="0" err="1"/>
              <a:t>prosesser</a:t>
            </a:r>
            <a:r>
              <a:rPr lang="en-US" baseline="0" dirty="0"/>
              <a:t> I </a:t>
            </a:r>
            <a:r>
              <a:rPr lang="en-US" baseline="0" dirty="0" err="1"/>
              <a:t>snøen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endrer</a:t>
            </a:r>
            <a:r>
              <a:rPr lang="en-US" baseline="0" dirty="0"/>
              <a:t> </a:t>
            </a:r>
            <a:r>
              <a:rPr lang="en-US" baseline="0" dirty="0" err="1"/>
              <a:t>stabiliteten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385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Klasse II,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Også viktig  informasjon men gir mindre direkte informasjon om skredfaren. Kan ikke erstatte</a:t>
            </a:r>
            <a:r>
              <a:rPr lang="nb-NO" baseline="0" dirty="0"/>
              <a:t> klasse I, men gi et hint om stabilitetsnivå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69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Snøprofil er typisk</a:t>
            </a:r>
            <a:r>
              <a:rPr lang="nb-NO" baseline="0" dirty="0"/>
              <a:t> klasse II-informasjon</a:t>
            </a:r>
          </a:p>
          <a:p>
            <a:endParaRPr lang="nb-NO" baseline="0" dirty="0"/>
          </a:p>
          <a:p>
            <a:r>
              <a:rPr lang="nb-NO" dirty="0"/>
              <a:t>Jevnlige snøprofiler</a:t>
            </a:r>
            <a:r>
              <a:rPr lang="nb-NO" baseline="0" dirty="0"/>
              <a:t> fra samme punkt kan gi nyttig informasjon om utviklingen i snødekket. Spesielt hvis den som skal varsle ikke har vært på vakt på en stund. Sier noe om stabilitet men også noe om </a:t>
            </a:r>
            <a:r>
              <a:rPr lang="nb-NO" baseline="0" dirty="0" err="1"/>
              <a:t>værhistorikk</a:t>
            </a:r>
            <a:r>
              <a:rPr lang="nb-NO" baseline="0" dirty="0"/>
              <a:t> denne sesongen</a:t>
            </a:r>
          </a:p>
          <a:p>
            <a:endParaRPr lang="nb-NO" baseline="0" dirty="0"/>
          </a:p>
          <a:p>
            <a:r>
              <a:rPr lang="nb-NO" baseline="0" dirty="0"/>
              <a:t>NB! En utfordring at dette kun er en punktinformasjon i et digert område. En meter unna kan bildet være helt annerledes.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87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475"/>
            <a:ext cx="9144000" cy="1944613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/>
            </a:lvl1pPr>
          </a:lstStyle>
          <a:p>
            <a:fld id="{D300A432-AFA6-4831-AA44-5A8F287D2BC4}" type="datetime1">
              <a:rPr lang="nb-NO" smtClean="0"/>
              <a:pPr/>
              <a:t>11.11.2016</a:t>
            </a:fld>
            <a:endParaRPr lang="nb-NO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0A62925B-69BF-42D8-AC4C-EAFE9BF0C495}" type="slidenum">
              <a:rPr lang="nb-NO"/>
              <a:pPr/>
              <a:t>‹#›</a:t>
            </a:fld>
            <a:endParaRPr lang="nb-NO" dirty="0"/>
          </a:p>
        </p:txBody>
      </p:sp>
      <p:grpSp>
        <p:nvGrpSpPr>
          <p:cNvPr id="2" name="Gruppe 9"/>
          <p:cNvGrpSpPr/>
          <p:nvPr userDrawn="1"/>
        </p:nvGrpSpPr>
        <p:grpSpPr>
          <a:xfrm>
            <a:off x="0" y="0"/>
            <a:ext cx="9144000" cy="1727200"/>
            <a:chOff x="0" y="0"/>
            <a:chExt cx="9144000" cy="1727200"/>
          </a:xfrm>
        </p:grpSpPr>
        <p:pic>
          <p:nvPicPr>
            <p:cNvPr id="11" name="Bilde 4" descr="Bånd.jpg"/>
            <p:cNvPicPr>
              <a:picLocks noChangeAspect="1"/>
            </p:cNvPicPr>
            <p:nvPr userDrawn="1"/>
          </p:nvPicPr>
          <p:blipFill>
            <a:blip r:embed="rId2" cstate="print"/>
            <a:srcRect l="15620" t="18381" r="18251" b="15822"/>
            <a:stretch>
              <a:fillRect/>
            </a:stretch>
          </p:blipFill>
          <p:spPr bwMode="auto">
            <a:xfrm>
              <a:off x="0" y="0"/>
              <a:ext cx="91440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Bilde 3" descr="NVELogoPos.eps"/>
            <p:cNvPicPr>
              <a:picLocks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3538" y="482600"/>
              <a:ext cx="882650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3300-6D92-4A3C-8AC2-333CC9F3F29F}" type="datetimeFigureOut">
              <a:rPr lang="nb-NO" smtClean="0"/>
              <a:pPr/>
              <a:t>11.11.2016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-dok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74875"/>
            <a:ext cx="7772400" cy="14700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Hvordan utarbeides snøskredvarslene?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1000" dirty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Sist oppdatert 10.11.2016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908648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nb-NO" sz="3200" dirty="0">
              <a:solidFill>
                <a:schemeClr val="tx1">
                  <a:tint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0cf3613-ee23-4073-9bf2-2b8e0b5721c2" descr="76A41341-6CC3-4E7D-823F-AA011248F065@gjest"/>
          <p:cNvPicPr>
            <a:picLocks noChangeAspect="1" noChangeArrowheads="1"/>
          </p:cNvPicPr>
          <p:nvPr/>
        </p:nvPicPr>
        <p:blipFill>
          <a:blip r:embed="rId3" cstate="print"/>
          <a:srcRect l="2435" r="9488"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Observatørene gjør en totalvurdering av situasjonen – ingenting kan erstatte en god observatør! </a:t>
            </a:r>
          </a:p>
        </p:txBody>
      </p:sp>
      <p:sp>
        <p:nvSpPr>
          <p:cNvPr id="4" name="Bildeforklaring formet som en sky 3"/>
          <p:cNvSpPr/>
          <p:nvPr/>
        </p:nvSpPr>
        <p:spPr>
          <a:xfrm>
            <a:off x="2051720" y="2924944"/>
            <a:ext cx="3024336" cy="1296144"/>
          </a:xfrm>
          <a:prstGeom prst="cloudCallout">
            <a:avLst>
              <a:gd name="adj1" fmla="val -70368"/>
              <a:gd name="adj2" fmla="val 1156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Ser jeg noen faretegn? Ferske skred? Drønnelyder?  Sprekker?</a:t>
            </a:r>
          </a:p>
        </p:txBody>
      </p:sp>
      <p:sp>
        <p:nvSpPr>
          <p:cNvPr id="5" name="Bildeforklaring formet som en sky 4"/>
          <p:cNvSpPr/>
          <p:nvPr/>
        </p:nvSpPr>
        <p:spPr>
          <a:xfrm>
            <a:off x="0" y="2636912"/>
            <a:ext cx="2376264" cy="1080120"/>
          </a:xfrm>
          <a:prstGeom prst="cloudCallout">
            <a:avLst>
              <a:gd name="adj1" fmla="val 3527"/>
              <a:gd name="adj2" fmla="val 1418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kjennes snøen under skiene?</a:t>
            </a:r>
          </a:p>
        </p:txBody>
      </p:sp>
      <p:sp>
        <p:nvSpPr>
          <p:cNvPr id="6" name="Bildeforklaring formet som en sky 5"/>
          <p:cNvSpPr/>
          <p:nvPr/>
        </p:nvSpPr>
        <p:spPr>
          <a:xfrm>
            <a:off x="1907704" y="1700808"/>
            <a:ext cx="2376264" cy="1080120"/>
          </a:xfrm>
          <a:prstGeom prst="cloudCallout">
            <a:avLst>
              <a:gd name="adj1" fmla="val -77544"/>
              <a:gd name="adj2" fmla="val 2519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har vinden tatt i terrenget?</a:t>
            </a:r>
          </a:p>
        </p:txBody>
      </p:sp>
      <p:sp>
        <p:nvSpPr>
          <p:cNvPr id="7" name="Bildeforklaring formet som en sky 6"/>
          <p:cNvSpPr/>
          <p:nvPr/>
        </p:nvSpPr>
        <p:spPr>
          <a:xfrm>
            <a:off x="3131840" y="4221088"/>
            <a:ext cx="3240360" cy="1440160"/>
          </a:xfrm>
          <a:prstGeom prst="cloudCallout">
            <a:avLst>
              <a:gd name="adj1" fmla="val -99111"/>
              <a:gd name="adj2" fmla="val 126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har det svake laget jeg fant på mandag blitt påvirket av det siste snøfallet?</a:t>
            </a:r>
          </a:p>
        </p:txBody>
      </p:sp>
      <p:sp>
        <p:nvSpPr>
          <p:cNvPr id="8" name="Bildeforklaring formet som en sky 7"/>
          <p:cNvSpPr/>
          <p:nvPr/>
        </p:nvSpPr>
        <p:spPr>
          <a:xfrm>
            <a:off x="5148064" y="2996952"/>
            <a:ext cx="2736304" cy="1080120"/>
          </a:xfrm>
          <a:prstGeom prst="cloudCallout">
            <a:avLst>
              <a:gd name="adj1" fmla="val -181079"/>
              <a:gd name="adj2" fmla="val 1369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 skal jeg grave for å finne det jeg leter etter?</a:t>
            </a:r>
          </a:p>
        </p:txBody>
      </p:sp>
      <p:sp>
        <p:nvSpPr>
          <p:cNvPr id="10" name="Bildeforklaring formet som en sky 9"/>
          <p:cNvSpPr/>
          <p:nvPr/>
        </p:nvSpPr>
        <p:spPr>
          <a:xfrm>
            <a:off x="4499992" y="1052736"/>
            <a:ext cx="2160240" cy="1008112"/>
          </a:xfrm>
          <a:prstGeom prst="cloudCallout">
            <a:avLst>
              <a:gd name="adj1" fmla="val -180949"/>
              <a:gd name="adj2" fmla="val 3451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påvirker sola snøen?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481776" y="6525344"/>
            <a:ext cx="1667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/>
              <a:t>Foto: Einar Engdal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73" y="1019497"/>
            <a:ext cx="4791075" cy="51625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Bruk av data fra observatørene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3600078" cy="4060825"/>
          </a:xfrm>
        </p:spPr>
        <p:txBody>
          <a:bodyPr/>
          <a:lstStyle/>
          <a:p>
            <a:r>
              <a:rPr lang="nb-NO" sz="2400" dirty="0"/>
              <a:t>Data fra observatøren vektlegges mye (den viktigste informasjonen vi har)</a:t>
            </a:r>
          </a:p>
          <a:p>
            <a:r>
              <a:rPr lang="nb-NO" sz="2400" dirty="0"/>
              <a:t>Må likevel sees i en større sammenheng siden områdene er til dels veldig store</a:t>
            </a:r>
          </a:p>
          <a:p>
            <a:endParaRPr lang="nb-NO" sz="2400" dirty="0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4553644" y="5301208"/>
            <a:ext cx="1944216" cy="1152128"/>
          </a:xfrm>
          <a:prstGeom prst="wedgeRoundRectCallout">
            <a:avLst>
              <a:gd name="adj1" fmla="val 82329"/>
              <a:gd name="adj2" fmla="val -10100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Observatøren har vært på </a:t>
            </a:r>
            <a:r>
              <a:rPr lang="nb-NO" sz="1600" dirty="0" err="1">
                <a:solidFill>
                  <a:schemeClr val="bg1"/>
                </a:solidFill>
              </a:rPr>
              <a:t>obstur</a:t>
            </a:r>
            <a:r>
              <a:rPr lang="nb-NO" sz="1600" dirty="0">
                <a:solidFill>
                  <a:schemeClr val="bg1"/>
                </a:solidFill>
              </a:rPr>
              <a:t> og vurdert skredfaren til 2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7306319" y="1207554"/>
            <a:ext cx="1728192" cy="2592288"/>
          </a:xfrm>
          <a:prstGeom prst="wedgeRoundRectCallout">
            <a:avLst>
              <a:gd name="adj1" fmla="val -133097"/>
              <a:gd name="adj2" fmla="val 4377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Det kom mer nedbør i ytre strøk – derfor vurderer kanskje skredvarsleren skredfaren til 3 her og dermed også for området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regObs</a:t>
            </a:r>
            <a:r>
              <a:rPr lang="nb-NO" dirty="0"/>
              <a:t> (og </a:t>
            </a:r>
            <a:r>
              <a:rPr lang="nb-NO" dirty="0" err="1"/>
              <a:t>xgeo</a:t>
            </a:r>
            <a:r>
              <a:rPr lang="nb-NO" dirty="0"/>
              <a:t>)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483574" cy="50259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611560" y="1556792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611560" y="2924944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611560" y="429309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cxnSp>
        <p:nvCxnSpPr>
          <p:cNvPr id="11" name="Rett pil 10"/>
          <p:cNvCxnSpPr>
            <a:stCxn id="6" idx="3"/>
          </p:cNvCxnSpPr>
          <p:nvPr/>
        </p:nvCxnSpPr>
        <p:spPr>
          <a:xfrm>
            <a:off x="3059832" y="2132856"/>
            <a:ext cx="974977" cy="80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</p:cNvCxnSpPr>
          <p:nvPr/>
        </p:nvCxnSpPr>
        <p:spPr>
          <a:xfrm>
            <a:off x="3059832" y="35010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</p:cNvCxnSpPr>
          <p:nvPr/>
        </p:nvCxnSpPr>
        <p:spPr>
          <a:xfrm flipV="1">
            <a:off x="3059832" y="4061099"/>
            <a:ext cx="974977" cy="80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5940152" y="350100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l 386"/>
          <p:cNvSpPr>
            <a:spLocks noChangeArrowheads="1"/>
          </p:cNvSpPr>
          <p:nvPr/>
        </p:nvSpPr>
        <p:spPr bwMode="auto">
          <a:xfrm>
            <a:off x="323528" y="2708920"/>
            <a:ext cx="2952328" cy="1512168"/>
          </a:xfrm>
          <a:prstGeom prst="ellips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6" name="Ellipse 15"/>
          <p:cNvSpPr/>
          <p:nvPr/>
        </p:nvSpPr>
        <p:spPr>
          <a:xfrm>
            <a:off x="3707904" y="2708920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6732240" y="1999086"/>
            <a:ext cx="2163478" cy="3227165"/>
            <a:chOff x="7660298" y="274638"/>
            <a:chExt cx="3922101" cy="5474663"/>
          </a:xfrm>
        </p:grpSpPr>
        <p:grpSp>
          <p:nvGrpSpPr>
            <p:cNvPr id="18" name="Gruppe 17"/>
            <p:cNvGrpSpPr/>
            <p:nvPr/>
          </p:nvGrpSpPr>
          <p:grpSpPr>
            <a:xfrm>
              <a:off x="7660298" y="274638"/>
              <a:ext cx="3922101" cy="3275717"/>
              <a:chOff x="393700" y="174097"/>
              <a:chExt cx="8620125" cy="7258050"/>
            </a:xfrm>
          </p:grpSpPr>
          <p:pic>
            <p:nvPicPr>
              <p:cNvPr id="25" name="Bilde 1" descr="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00" y="174097"/>
                <a:ext cx="8620125" cy="725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Bilde 25"/>
              <p:cNvPicPr>
                <a:picLocks noChangeAspect="1"/>
              </p:cNvPicPr>
              <p:nvPr/>
            </p:nvPicPr>
            <p:blipFill rotWithShape="1">
              <a:blip r:embed="rId4"/>
              <a:srcRect b="75157"/>
              <a:stretch/>
            </p:blipFill>
            <p:spPr>
              <a:xfrm>
                <a:off x="539042" y="5384977"/>
                <a:ext cx="1560168" cy="1015824"/>
              </a:xfrm>
              <a:prstGeom prst="rect">
                <a:avLst/>
              </a:prstGeom>
            </p:spPr>
          </p:pic>
        </p:grpSp>
        <p:grpSp>
          <p:nvGrpSpPr>
            <p:cNvPr id="22" name="Gruppe 21"/>
            <p:cNvGrpSpPr/>
            <p:nvPr/>
          </p:nvGrpSpPr>
          <p:grpSpPr>
            <a:xfrm>
              <a:off x="7668344" y="3501007"/>
              <a:ext cx="3911731" cy="2248294"/>
              <a:chOff x="642055" y="246580"/>
              <a:chExt cx="11159118" cy="6470308"/>
            </a:xfrm>
          </p:grpSpPr>
          <p:pic>
            <p:nvPicPr>
              <p:cNvPr id="23" name="Bilde 2" descr="image0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55" y="246580"/>
                <a:ext cx="11159118" cy="647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Bilde 23"/>
              <p:cNvPicPr>
                <a:picLocks noChangeAspect="1"/>
              </p:cNvPicPr>
              <p:nvPr/>
            </p:nvPicPr>
            <p:blipFill rotWithShape="1">
              <a:blip r:embed="rId4"/>
              <a:srcRect t="75530"/>
              <a:stretch/>
            </p:blipFill>
            <p:spPr>
              <a:xfrm>
                <a:off x="808128" y="1094084"/>
                <a:ext cx="2025058" cy="1298732"/>
              </a:xfrm>
              <a:prstGeom prst="rect">
                <a:avLst/>
              </a:prstGeom>
            </p:spPr>
          </p:pic>
        </p:grpSp>
      </p:grpSp>
      <p:sp>
        <p:nvSpPr>
          <p:cNvPr id="27" name="TekstSylinder 26"/>
          <p:cNvSpPr txBox="1"/>
          <p:nvPr/>
        </p:nvSpPr>
        <p:spPr>
          <a:xfrm rot="19122344">
            <a:off x="6694104" y="2847994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Skredvarsel</a:t>
            </a:r>
          </a:p>
        </p:txBody>
      </p:sp>
      <p:sp>
        <p:nvSpPr>
          <p:cNvPr id="28" name="Rektangel 27"/>
          <p:cNvSpPr/>
          <p:nvPr/>
        </p:nvSpPr>
        <p:spPr>
          <a:xfrm>
            <a:off x="6732240" y="1999086"/>
            <a:ext cx="2162196" cy="3227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Klasse III: informasjon om været</a:t>
            </a:r>
          </a:p>
        </p:txBody>
      </p:sp>
      <p:sp>
        <p:nvSpPr>
          <p:cNvPr id="7" name="Plassholder for innhold 5"/>
          <p:cNvSpPr txBox="1">
            <a:spLocks/>
          </p:cNvSpPr>
          <p:nvPr/>
        </p:nvSpPr>
        <p:spPr bwMode="auto">
          <a:xfrm>
            <a:off x="323528" y="1628800"/>
            <a:ext cx="417195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792C"/>
              </a:buClr>
              <a:buSzPct val="85000"/>
              <a:buFont typeface="Arial Unicode MS" pitchFamily="34" charset="-128"/>
              <a:buChar char="■"/>
              <a:tabLst/>
              <a:defRPr/>
            </a:pP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Både historikk og prognose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792C"/>
              </a:buClr>
              <a:buSzPct val="85000"/>
              <a:buFont typeface="Arial Unicode MS" pitchFamily="34" charset="-128"/>
              <a:buChar char="■"/>
              <a:tabLst/>
              <a:defRPr/>
            </a:pPr>
            <a:endParaRPr lang="nb-NO" sz="280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792C"/>
              </a:buClr>
              <a:buSzPct val="85000"/>
              <a:buFont typeface="Arial Unicode MS" pitchFamily="34" charset="-128"/>
              <a:buChar char="■"/>
              <a:tabLst/>
              <a:defRPr/>
            </a:pP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Nedbør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383"/>
              </a:buClr>
              <a:buSzPct val="80000"/>
              <a:buFont typeface="Helvetica" pitchFamily="34" charset="0"/>
              <a:buChar char="■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Mengde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383"/>
              </a:buClr>
              <a:buSzPct val="80000"/>
              <a:buFont typeface="Helvetica" pitchFamily="34" charset="0"/>
              <a:buChar char="■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Type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792C"/>
              </a:buClr>
              <a:buSzPct val="85000"/>
              <a:buFont typeface="Arial Unicode MS" pitchFamily="34" charset="-128"/>
              <a:buChar char="■"/>
              <a:tabLst/>
              <a:defRPr/>
            </a:pP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792C"/>
              </a:buClr>
              <a:buSzPct val="85000"/>
              <a:buFont typeface="Arial Unicode MS" pitchFamily="34" charset="-128"/>
              <a:buChar char="■"/>
              <a:tabLst/>
              <a:defRPr/>
            </a:pP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792C"/>
              </a:buClr>
              <a:buSzPct val="85000"/>
              <a:buFont typeface="Arial Unicode MS" pitchFamily="34" charset="-128"/>
              <a:buChar char="■"/>
              <a:tabLst/>
              <a:defRPr/>
            </a:pP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Strålingsbalanse </a:t>
            </a:r>
          </a:p>
        </p:txBody>
      </p:sp>
      <p:pic>
        <p:nvPicPr>
          <p:cNvPr id="49154" name="Picture 2" descr="https://lh3.googleusercontent.com/-2duypGQcaro/TWWPsat4wDI/AAAAAAAABQ4/0Gy_BySBH2Y/s912/DSC_0141.JPG"/>
          <p:cNvPicPr>
            <a:picLocks noChangeAspect="1" noChangeArrowheads="1"/>
          </p:cNvPicPr>
          <p:nvPr/>
        </p:nvPicPr>
        <p:blipFill>
          <a:blip r:embed="rId3" cstate="print"/>
          <a:srcRect l="23578" r="27054"/>
          <a:stretch>
            <a:fillRect/>
          </a:stretch>
        </p:blipFill>
        <p:spPr bwMode="auto">
          <a:xfrm>
            <a:off x="4932040" y="1538099"/>
            <a:ext cx="3384376" cy="4555197"/>
          </a:xfrm>
          <a:prstGeom prst="rect">
            <a:avLst/>
          </a:prstGeom>
          <a:noFill/>
        </p:spPr>
      </p:pic>
      <p:sp>
        <p:nvSpPr>
          <p:cNvPr id="9" name="TekstSylinder 8"/>
          <p:cNvSpPr txBox="1"/>
          <p:nvPr/>
        </p:nvSpPr>
        <p:spPr>
          <a:xfrm>
            <a:off x="6109658" y="5723964"/>
            <a:ext cx="220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Foto: Tore </a:t>
            </a:r>
            <a:r>
              <a:rPr lang="nb-NO" dirty="0" err="1"/>
              <a:t>Humstad</a:t>
            </a:r>
            <a:endParaRPr lang="nb-NO" dirty="0"/>
          </a:p>
        </p:txBody>
      </p:sp>
      <p:pic>
        <p:nvPicPr>
          <p:cNvPr id="10" name="Picture 2" descr="C:\_christian\NGI\Tromsø\images\fig 11 straling og varm v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12976"/>
            <a:ext cx="313472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4016"/>
            <a:ext cx="911917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2915816" y="5157192"/>
            <a:ext cx="5256584" cy="12150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Værhistorikk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xgeo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400" dirty="0">
                <a:latin typeface="+mj-lt"/>
                <a:ea typeface="+mj-ea"/>
                <a:cs typeface="+mj-cs"/>
              </a:rPr>
              <a:t>(og radar)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/>
              <a:t>Været fram i tid – </a:t>
            </a:r>
            <a:r>
              <a:rPr lang="nb-NO" dirty="0" err="1"/>
              <a:t>fjellvær</a:t>
            </a:r>
            <a:r>
              <a:rPr lang="nb-NO" dirty="0"/>
              <a:t> fra MET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37" y="1124744"/>
            <a:ext cx="771148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Skredfarevurdering og prognose </a:t>
            </a:r>
          </a:p>
        </p:txBody>
      </p:sp>
      <p:sp>
        <p:nvSpPr>
          <p:cNvPr id="6" name="Rektangel 5"/>
          <p:cNvSpPr/>
          <p:nvPr/>
        </p:nvSpPr>
        <p:spPr>
          <a:xfrm>
            <a:off x="611560" y="1556792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</a:t>
            </a:r>
          </a:p>
        </p:txBody>
      </p:sp>
      <p:sp>
        <p:nvSpPr>
          <p:cNvPr id="7" name="Rektangel 6"/>
          <p:cNvSpPr/>
          <p:nvPr/>
        </p:nvSpPr>
        <p:spPr>
          <a:xfrm>
            <a:off x="611560" y="2924944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611560" y="429309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cxnSp>
        <p:nvCxnSpPr>
          <p:cNvPr id="11" name="Rett pil 10"/>
          <p:cNvCxnSpPr>
            <a:stCxn id="6" idx="3"/>
          </p:cNvCxnSpPr>
          <p:nvPr/>
        </p:nvCxnSpPr>
        <p:spPr>
          <a:xfrm>
            <a:off x="3059832" y="2132856"/>
            <a:ext cx="974977" cy="80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</p:cNvCxnSpPr>
          <p:nvPr/>
        </p:nvCxnSpPr>
        <p:spPr>
          <a:xfrm>
            <a:off x="3059832" y="35010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</p:cNvCxnSpPr>
          <p:nvPr/>
        </p:nvCxnSpPr>
        <p:spPr>
          <a:xfrm flipV="1">
            <a:off x="3059832" y="4061099"/>
            <a:ext cx="974977" cy="80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5940152" y="350100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386"/>
          <p:cNvSpPr>
            <a:spLocks noChangeArrowheads="1"/>
          </p:cNvSpPr>
          <p:nvPr/>
        </p:nvSpPr>
        <p:spPr bwMode="auto">
          <a:xfrm>
            <a:off x="3549374" y="2606045"/>
            <a:ext cx="2678810" cy="1787525"/>
          </a:xfrm>
          <a:prstGeom prst="ellips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6" name="Ellipse 15"/>
          <p:cNvSpPr/>
          <p:nvPr/>
        </p:nvSpPr>
        <p:spPr>
          <a:xfrm>
            <a:off x="3707904" y="2708920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6732240" y="1999086"/>
            <a:ext cx="2163478" cy="3227165"/>
            <a:chOff x="7660298" y="274638"/>
            <a:chExt cx="3922101" cy="5474663"/>
          </a:xfrm>
        </p:grpSpPr>
        <p:grpSp>
          <p:nvGrpSpPr>
            <p:cNvPr id="18" name="Gruppe 17"/>
            <p:cNvGrpSpPr/>
            <p:nvPr/>
          </p:nvGrpSpPr>
          <p:grpSpPr>
            <a:xfrm>
              <a:off x="7660298" y="274638"/>
              <a:ext cx="3922101" cy="3275717"/>
              <a:chOff x="393700" y="174097"/>
              <a:chExt cx="8620125" cy="7258050"/>
            </a:xfrm>
          </p:grpSpPr>
          <p:pic>
            <p:nvPicPr>
              <p:cNvPr id="25" name="Bilde 1" descr="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00" y="174097"/>
                <a:ext cx="8620125" cy="725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Bilde 25"/>
              <p:cNvPicPr>
                <a:picLocks noChangeAspect="1"/>
              </p:cNvPicPr>
              <p:nvPr/>
            </p:nvPicPr>
            <p:blipFill rotWithShape="1">
              <a:blip r:embed="rId4"/>
              <a:srcRect b="75157"/>
              <a:stretch/>
            </p:blipFill>
            <p:spPr>
              <a:xfrm>
                <a:off x="539042" y="5384977"/>
                <a:ext cx="1560168" cy="1015824"/>
              </a:xfrm>
              <a:prstGeom prst="rect">
                <a:avLst/>
              </a:prstGeom>
            </p:spPr>
          </p:pic>
        </p:grpSp>
        <p:grpSp>
          <p:nvGrpSpPr>
            <p:cNvPr id="22" name="Gruppe 21"/>
            <p:cNvGrpSpPr/>
            <p:nvPr/>
          </p:nvGrpSpPr>
          <p:grpSpPr>
            <a:xfrm>
              <a:off x="7668344" y="3501007"/>
              <a:ext cx="3911731" cy="2248294"/>
              <a:chOff x="642055" y="246580"/>
              <a:chExt cx="11159118" cy="6470308"/>
            </a:xfrm>
          </p:grpSpPr>
          <p:pic>
            <p:nvPicPr>
              <p:cNvPr id="23" name="Bilde 2" descr="image0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55" y="246580"/>
                <a:ext cx="11159118" cy="647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Bilde 23"/>
              <p:cNvPicPr>
                <a:picLocks noChangeAspect="1"/>
              </p:cNvPicPr>
              <p:nvPr/>
            </p:nvPicPr>
            <p:blipFill rotWithShape="1">
              <a:blip r:embed="rId4"/>
              <a:srcRect t="75530"/>
              <a:stretch/>
            </p:blipFill>
            <p:spPr>
              <a:xfrm>
                <a:off x="808128" y="1094084"/>
                <a:ext cx="2025058" cy="1298732"/>
              </a:xfrm>
              <a:prstGeom prst="rect">
                <a:avLst/>
              </a:prstGeom>
            </p:spPr>
          </p:pic>
        </p:grpSp>
      </p:grpSp>
      <p:sp>
        <p:nvSpPr>
          <p:cNvPr id="27" name="TekstSylinder 26"/>
          <p:cNvSpPr txBox="1"/>
          <p:nvPr/>
        </p:nvSpPr>
        <p:spPr>
          <a:xfrm rot="19122344">
            <a:off x="6694104" y="2847994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Skredvarsel</a:t>
            </a:r>
          </a:p>
        </p:txBody>
      </p:sp>
      <p:sp>
        <p:nvSpPr>
          <p:cNvPr id="28" name="Rektangel 27"/>
          <p:cNvSpPr/>
          <p:nvPr/>
        </p:nvSpPr>
        <p:spPr>
          <a:xfrm>
            <a:off x="6732240" y="1999086"/>
            <a:ext cx="2162196" cy="3227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verktøy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/>
              <a:t>Varslingsverktøy</a:t>
            </a:r>
            <a:endParaRPr lang="EN-US" dirty="0"/>
          </a:p>
          <a:p>
            <a:r>
              <a:rPr lang="EN-US" dirty="0" err="1"/>
              <a:t>Regobs</a:t>
            </a:r>
            <a:r>
              <a:rPr lang="EN-US" dirty="0"/>
              <a:t> – </a:t>
            </a:r>
            <a:r>
              <a:rPr lang="EN-US" dirty="0" err="1"/>
              <a:t>observasjoner</a:t>
            </a:r>
            <a:r>
              <a:rPr lang="EN-US" dirty="0"/>
              <a:t> </a:t>
            </a:r>
          </a:p>
          <a:p>
            <a:r>
              <a:rPr lang="EN-US" dirty="0" err="1"/>
              <a:t>Fjellvær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MET</a:t>
            </a:r>
          </a:p>
          <a:p>
            <a:r>
              <a:rPr lang="EN-US" dirty="0" err="1"/>
              <a:t>Xgeo</a:t>
            </a:r>
            <a:r>
              <a:rPr lang="EN-US" dirty="0"/>
              <a:t> – </a:t>
            </a:r>
            <a:r>
              <a:rPr lang="EN-US" dirty="0" err="1"/>
              <a:t>værdata</a:t>
            </a:r>
            <a:r>
              <a:rPr lang="EN-US" dirty="0"/>
              <a:t> og </a:t>
            </a:r>
            <a:r>
              <a:rPr lang="EN-US" dirty="0" err="1"/>
              <a:t>snøkart</a:t>
            </a:r>
            <a:r>
              <a:rPr lang="EN-US" dirty="0"/>
              <a:t> ++</a:t>
            </a:r>
          </a:p>
          <a:p>
            <a:r>
              <a:rPr lang="EN-US" dirty="0"/>
              <a:t>Halo / </a:t>
            </a:r>
            <a:r>
              <a:rPr lang="EN-US" dirty="0" err="1"/>
              <a:t>yr</a:t>
            </a:r>
            <a:r>
              <a:rPr lang="EN-US" dirty="0"/>
              <a:t> / wiki – </a:t>
            </a:r>
            <a:r>
              <a:rPr lang="EN-US" dirty="0" err="1"/>
              <a:t>ekstra</a:t>
            </a:r>
            <a:r>
              <a:rPr lang="EN-US" dirty="0"/>
              <a:t> </a:t>
            </a:r>
            <a:r>
              <a:rPr lang="EN-US" dirty="0" err="1"/>
              <a:t>værprognoser</a:t>
            </a:r>
            <a:endParaRPr lang="EN-US" dirty="0"/>
          </a:p>
          <a:p>
            <a:r>
              <a:rPr lang="NB-NO" dirty="0" err="1"/>
              <a:t>Bavarisk</a:t>
            </a:r>
            <a:r>
              <a:rPr lang="NB-NO" dirty="0"/>
              <a:t> matrise (fastsetting av faregrad)</a:t>
            </a:r>
          </a:p>
          <a:p>
            <a:endParaRPr lang="en-US" dirty="0"/>
          </a:p>
          <a:p>
            <a:r>
              <a:rPr lang="EN-US" dirty="0" err="1"/>
              <a:t>Onedrive</a:t>
            </a:r>
            <a:r>
              <a:rPr lang="EN-US" dirty="0"/>
              <a:t> – div </a:t>
            </a:r>
            <a:r>
              <a:rPr lang="EN-US" dirty="0" err="1"/>
              <a:t>hjelpemidler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vaktplan</a:t>
            </a:r>
            <a:endParaRPr lang="EN-US" dirty="0"/>
          </a:p>
          <a:p>
            <a:r>
              <a:rPr lang="EN-US" dirty="0" err="1"/>
              <a:t>Obskorps</a:t>
            </a:r>
            <a:r>
              <a:rPr lang="EN-US" dirty="0"/>
              <a:t> – info om </a:t>
            </a:r>
            <a:r>
              <a:rPr lang="EN-US" dirty="0" err="1"/>
              <a:t>observatørene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3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 snøskredvarslers personlige “verktøy”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nb-NO" dirty="0"/>
              <a:t>Kunnskap om </a:t>
            </a:r>
            <a:r>
              <a:rPr lang="nb-NO" dirty="0" err="1"/>
              <a:t>snøomvandling</a:t>
            </a:r>
            <a:endParaRPr lang="nb-NO" dirty="0"/>
          </a:p>
          <a:p>
            <a:r>
              <a:rPr lang="nb-NO" dirty="0"/>
              <a:t>Evne til prosesstenkning</a:t>
            </a:r>
          </a:p>
          <a:p>
            <a:r>
              <a:rPr lang="nb-NO" dirty="0"/>
              <a:t>Språklig kompetanse</a:t>
            </a:r>
          </a:p>
          <a:p>
            <a:r>
              <a:rPr lang="nb-NO" dirty="0"/>
              <a:t>Erfaring </a:t>
            </a:r>
          </a:p>
        </p:txBody>
      </p:sp>
    </p:spTree>
    <p:extLst>
      <p:ext uri="{BB962C8B-B14F-4D97-AF65-F5344CB8AC3E}">
        <p14:creationId xmlns:p14="http://schemas.microsoft.com/office/powerpoint/2010/main" val="388296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323850" y="-99392"/>
            <a:ext cx="8496300" cy="1143000"/>
          </a:xfrm>
        </p:spPr>
        <p:txBody>
          <a:bodyPr/>
          <a:lstStyle/>
          <a:p>
            <a:r>
              <a:rPr lang="nb-NO" dirty="0"/>
              <a:t>Gangen i å lage et skredvarsel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  <a:p>
            <a:pPr>
              <a:defRPr/>
            </a:pPr>
            <a:fld id="{84C5F81E-A9F8-4DE7-943C-61BF7208EE53}" type="datetime1">
              <a:rPr lang="nb-NO" smtClean="0"/>
              <a:pPr>
                <a:defRPr/>
              </a:pPr>
              <a:t>11.11.2016</a:t>
            </a:fld>
            <a:endParaRPr lang="nb-NO"/>
          </a:p>
        </p:txBody>
      </p:sp>
      <p:sp>
        <p:nvSpPr>
          <p:cNvPr id="4" name="Pil høyre 3"/>
          <p:cNvSpPr/>
          <p:nvPr/>
        </p:nvSpPr>
        <p:spPr>
          <a:xfrm>
            <a:off x="251520" y="2060848"/>
            <a:ext cx="2376264" cy="20162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>
                <a:solidFill>
                  <a:schemeClr val="bg1"/>
                </a:solidFill>
              </a:rPr>
              <a:t>Samle data:</a:t>
            </a:r>
          </a:p>
          <a:p>
            <a:r>
              <a:rPr lang="nb-NO" sz="1600" b="1" dirty="0">
                <a:solidFill>
                  <a:schemeClr val="bg1"/>
                </a:solidFill>
              </a:rPr>
              <a:t>Snødekke</a:t>
            </a:r>
          </a:p>
          <a:p>
            <a:r>
              <a:rPr lang="nb-NO" sz="1600" b="1" dirty="0" err="1">
                <a:solidFill>
                  <a:schemeClr val="bg1"/>
                </a:solidFill>
              </a:rPr>
              <a:t>Værdata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Ellipse 4"/>
          <p:cNvSpPr/>
          <p:nvPr/>
        </p:nvSpPr>
        <p:spPr>
          <a:xfrm>
            <a:off x="2627784" y="2276872"/>
            <a:ext cx="1800200" cy="16561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Vurdere: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Nå-situasjon</a:t>
            </a:r>
          </a:p>
        </p:txBody>
      </p:sp>
      <p:sp>
        <p:nvSpPr>
          <p:cNvPr id="6" name="Pil høyre 5"/>
          <p:cNvSpPr/>
          <p:nvPr/>
        </p:nvSpPr>
        <p:spPr>
          <a:xfrm>
            <a:off x="4499992" y="2060848"/>
            <a:ext cx="2376264" cy="20162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 err="1">
                <a:solidFill>
                  <a:schemeClr val="bg1"/>
                </a:solidFill>
              </a:rPr>
              <a:t>Værprognose</a:t>
            </a:r>
            <a:endParaRPr lang="nb-NO" sz="1600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876256" y="2276872"/>
            <a:ext cx="1800200" cy="16561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Vurdere: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Sannsynlig utvikling</a:t>
            </a: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107504" y="4653136"/>
            <a:ext cx="2160240" cy="1512168"/>
          </a:xfrm>
          <a:prstGeom prst="wedgeRoundRectCallout">
            <a:avLst>
              <a:gd name="adj1" fmla="val 92370"/>
              <a:gd name="adj2" fmla="val -10027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En god </a:t>
            </a:r>
            <a:r>
              <a:rPr lang="nb-NO" sz="1600" dirty="0" err="1"/>
              <a:t>nåsituasjons-vurdering</a:t>
            </a:r>
            <a:r>
              <a:rPr lang="nb-NO" sz="1600" dirty="0"/>
              <a:t> er viktig for å lage en god prognose!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7740352" y="371703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il høyre 14"/>
          <p:cNvSpPr/>
          <p:nvPr/>
        </p:nvSpPr>
        <p:spPr>
          <a:xfrm>
            <a:off x="7380312" y="692696"/>
            <a:ext cx="864096" cy="1656184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rapes 16"/>
          <p:cNvSpPr/>
          <p:nvPr/>
        </p:nvSpPr>
        <p:spPr>
          <a:xfrm rot="16200000">
            <a:off x="5148064" y="-675457"/>
            <a:ext cx="936103" cy="4392488"/>
          </a:xfrm>
          <a:prstGeom prst="trapezoid">
            <a:avLst>
              <a:gd name="adj" fmla="val 3782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b="1" dirty="0"/>
              <a:t>Usikkerheten øker med tiden!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6983263" y="4496027"/>
            <a:ext cx="1657803" cy="2303984"/>
            <a:chOff x="7660298" y="274638"/>
            <a:chExt cx="3922101" cy="5474663"/>
          </a:xfrm>
        </p:grpSpPr>
        <p:grpSp>
          <p:nvGrpSpPr>
            <p:cNvPr id="18" name="Gruppe 17"/>
            <p:cNvGrpSpPr/>
            <p:nvPr/>
          </p:nvGrpSpPr>
          <p:grpSpPr>
            <a:xfrm>
              <a:off x="7660298" y="274638"/>
              <a:ext cx="3922101" cy="3275717"/>
              <a:chOff x="393700" y="174097"/>
              <a:chExt cx="8620125" cy="7258050"/>
            </a:xfrm>
          </p:grpSpPr>
          <p:pic>
            <p:nvPicPr>
              <p:cNvPr id="22" name="Bilde 1" descr="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00" y="174097"/>
                <a:ext cx="8620125" cy="725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Bilde 22"/>
              <p:cNvPicPr>
                <a:picLocks noChangeAspect="1"/>
              </p:cNvPicPr>
              <p:nvPr/>
            </p:nvPicPr>
            <p:blipFill rotWithShape="1">
              <a:blip r:embed="rId4"/>
              <a:srcRect b="75157"/>
              <a:stretch/>
            </p:blipFill>
            <p:spPr>
              <a:xfrm>
                <a:off x="539042" y="5384977"/>
                <a:ext cx="1560168" cy="1015824"/>
              </a:xfrm>
              <a:prstGeom prst="rect">
                <a:avLst/>
              </a:prstGeom>
            </p:spPr>
          </p:pic>
        </p:grpSp>
        <p:grpSp>
          <p:nvGrpSpPr>
            <p:cNvPr id="19" name="Gruppe 18"/>
            <p:cNvGrpSpPr/>
            <p:nvPr/>
          </p:nvGrpSpPr>
          <p:grpSpPr>
            <a:xfrm>
              <a:off x="7668344" y="3501007"/>
              <a:ext cx="3911731" cy="2248294"/>
              <a:chOff x="642055" y="246580"/>
              <a:chExt cx="11159118" cy="6470308"/>
            </a:xfrm>
          </p:grpSpPr>
          <p:pic>
            <p:nvPicPr>
              <p:cNvPr id="20" name="Bilde 2" descr="image0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55" y="246580"/>
                <a:ext cx="11159118" cy="647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Bilde 20"/>
              <p:cNvPicPr>
                <a:picLocks noChangeAspect="1"/>
              </p:cNvPicPr>
              <p:nvPr/>
            </p:nvPicPr>
            <p:blipFill rotWithShape="1">
              <a:blip r:embed="rId4"/>
              <a:srcRect t="75530"/>
              <a:stretch/>
            </p:blipFill>
            <p:spPr>
              <a:xfrm>
                <a:off x="808128" y="1094084"/>
                <a:ext cx="2025058" cy="1298732"/>
              </a:xfrm>
              <a:prstGeom prst="rect">
                <a:avLst/>
              </a:prstGeom>
            </p:spPr>
          </p:pic>
        </p:grpSp>
      </p:grpSp>
      <p:sp>
        <p:nvSpPr>
          <p:cNvPr id="24" name="TekstSylinder 23"/>
          <p:cNvSpPr txBox="1"/>
          <p:nvPr/>
        </p:nvSpPr>
        <p:spPr>
          <a:xfrm rot="19122344">
            <a:off x="6896965" y="5239347"/>
            <a:ext cx="208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Skredvarsel</a:t>
            </a:r>
          </a:p>
        </p:txBody>
      </p:sp>
      <p:sp>
        <p:nvSpPr>
          <p:cNvPr id="25" name="Rektangel 24"/>
          <p:cNvSpPr/>
          <p:nvPr/>
        </p:nvSpPr>
        <p:spPr>
          <a:xfrm>
            <a:off x="6983263" y="4496027"/>
            <a:ext cx="1656821" cy="2303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vi </a:t>
            </a:r>
            <a:r>
              <a:rPr lang="en-US" dirty="0" err="1"/>
              <a:t>egentlig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vurdere</a:t>
            </a:r>
            <a:r>
              <a:rPr lang="en-US" dirty="0"/>
              <a:t>?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 l="47202" t="45522" r="9268" b="12126"/>
          <a:stretch>
            <a:fillRect/>
          </a:stretch>
        </p:blipFill>
        <p:spPr bwMode="auto">
          <a:xfrm>
            <a:off x="1043608" y="1340768"/>
            <a:ext cx="7200800" cy="3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2479" y="5209455"/>
            <a:ext cx="211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Figur</a:t>
            </a:r>
            <a:r>
              <a:rPr lang="en-US" sz="1400" dirty="0"/>
              <a:t>: Bruce Tremper</a:t>
            </a:r>
            <a:endParaRPr lang="en-US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95536" y="5589240"/>
            <a:ext cx="815960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b-NO" sz="2000" dirty="0"/>
              <a:t>snødekkets </a:t>
            </a:r>
            <a:r>
              <a:rPr lang="nb-NO" sz="2000" u="sng" dirty="0"/>
              <a:t>ustabilitet</a:t>
            </a:r>
            <a:r>
              <a:rPr lang="nb-NO" sz="2000" dirty="0"/>
              <a:t> er </a:t>
            </a:r>
            <a:r>
              <a:rPr lang="nb-NO" sz="2000" dirty="0" err="1"/>
              <a:t>avh</a:t>
            </a:r>
            <a:r>
              <a:rPr lang="nb-NO" sz="2000" dirty="0"/>
              <a:t>. av forholdet mellom styrke og belastning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259632" y="249289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regn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411760" y="2348880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strålingsbalanse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547664" y="314096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kornstørrelse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619672" y="3789040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temperaturgradient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067944" y="1700808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høyde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436096" y="2564904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lagdeling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4427984" y="306896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hardhetsforskjeller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860032" y="4221088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skjærkrefter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5724128" y="177281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trykk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203848" y="4869160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vanninnhold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619672" y="458112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stråling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5940152" y="3717032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himmelretning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2339752" y="170080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snø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4716016" y="357301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vind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6300192" y="479715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terreng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6732240" y="1999086"/>
            <a:ext cx="2163478" cy="3227165"/>
            <a:chOff x="7660298" y="274638"/>
            <a:chExt cx="3922101" cy="5474663"/>
          </a:xfrm>
        </p:grpSpPr>
        <p:grpSp>
          <p:nvGrpSpPr>
            <p:cNvPr id="18" name="Gruppe 17"/>
            <p:cNvGrpSpPr/>
            <p:nvPr/>
          </p:nvGrpSpPr>
          <p:grpSpPr>
            <a:xfrm>
              <a:off x="7660298" y="274638"/>
              <a:ext cx="3922101" cy="3275717"/>
              <a:chOff x="393700" y="174097"/>
              <a:chExt cx="8620125" cy="7258050"/>
            </a:xfrm>
          </p:grpSpPr>
          <p:pic>
            <p:nvPicPr>
              <p:cNvPr id="21" name="Bilde 1" descr="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00" y="174097"/>
                <a:ext cx="8620125" cy="725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Bilde 21"/>
              <p:cNvPicPr>
                <a:picLocks noChangeAspect="1"/>
              </p:cNvPicPr>
              <p:nvPr/>
            </p:nvPicPr>
            <p:blipFill rotWithShape="1">
              <a:blip r:embed="rId4"/>
              <a:srcRect b="75157"/>
              <a:stretch/>
            </p:blipFill>
            <p:spPr>
              <a:xfrm>
                <a:off x="539042" y="5384977"/>
                <a:ext cx="1560168" cy="1015824"/>
              </a:xfrm>
              <a:prstGeom prst="rect">
                <a:avLst/>
              </a:prstGeom>
            </p:spPr>
          </p:pic>
        </p:grpSp>
        <p:grpSp>
          <p:nvGrpSpPr>
            <p:cNvPr id="23" name="Gruppe 22"/>
            <p:cNvGrpSpPr/>
            <p:nvPr/>
          </p:nvGrpSpPr>
          <p:grpSpPr>
            <a:xfrm>
              <a:off x="7668344" y="3501007"/>
              <a:ext cx="3911731" cy="2248294"/>
              <a:chOff x="642055" y="246580"/>
              <a:chExt cx="11159118" cy="6470308"/>
            </a:xfrm>
          </p:grpSpPr>
          <p:pic>
            <p:nvPicPr>
              <p:cNvPr id="24" name="Bilde 2" descr="image0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55" y="246580"/>
                <a:ext cx="11159118" cy="647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 rotWithShape="1">
              <a:blip r:embed="rId4"/>
              <a:srcRect t="75530"/>
              <a:stretch/>
            </p:blipFill>
            <p:spPr>
              <a:xfrm>
                <a:off x="808128" y="1094084"/>
                <a:ext cx="2025058" cy="1298732"/>
              </a:xfrm>
              <a:prstGeom prst="rect">
                <a:avLst/>
              </a:prstGeom>
            </p:spPr>
          </p:pic>
        </p:grp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611560" y="1556792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611560" y="2924944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611560" y="429309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3707904" y="2708920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059832" y="2132856"/>
            <a:ext cx="996068" cy="80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059832" y="35010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059832" y="4061099"/>
            <a:ext cx="996068" cy="80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>
            <a:stCxn id="9" idx="6"/>
          </p:cNvCxnSpPr>
          <p:nvPr/>
        </p:nvCxnSpPr>
        <p:spPr>
          <a:xfrm>
            <a:off x="6084168" y="3501008"/>
            <a:ext cx="6487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683568" y="5445224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 rot="19122344">
            <a:off x="6694104" y="2847994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Skredvarsel</a:t>
            </a:r>
          </a:p>
        </p:txBody>
      </p:sp>
      <p:sp>
        <p:nvSpPr>
          <p:cNvPr id="5" name="Rektangel 4"/>
          <p:cNvSpPr/>
          <p:nvPr/>
        </p:nvSpPr>
        <p:spPr>
          <a:xfrm>
            <a:off x="6732240" y="1999086"/>
            <a:ext cx="2162196" cy="3227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6727" y="301625"/>
            <a:ext cx="8383745" cy="1143000"/>
          </a:xfrm>
        </p:spPr>
        <p:txBody>
          <a:bodyPr/>
          <a:lstStyle/>
          <a:p>
            <a:r>
              <a:rPr lang="nb-NO" sz="2800" dirty="0"/>
              <a:t>Viktig: </a:t>
            </a:r>
            <a:br>
              <a:rPr lang="nb-NO" sz="2800" dirty="0"/>
            </a:br>
            <a:r>
              <a:rPr lang="nb-NO" sz="2800" dirty="0"/>
              <a:t>noen typer informasjon har mer verdi en andre: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7063" y="1843089"/>
          <a:ext cx="8062511" cy="310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Dokument" r:id="rId4" imgW="5093353" imgH="1959550" progId="Word.Document.12">
                  <p:embed/>
                </p:oleObj>
              </mc:Choice>
              <mc:Fallback>
                <p:oleObj name="Dokument" r:id="rId4" imgW="5093353" imgH="19595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63" y="1843089"/>
                        <a:ext cx="8062511" cy="3100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3080" y="4715852"/>
            <a:ext cx="793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Fra</a:t>
            </a:r>
            <a:r>
              <a:rPr lang="en-US" dirty="0"/>
              <a:t> Ed La </a:t>
            </a:r>
            <a:r>
              <a:rPr lang="en-US" dirty="0" err="1"/>
              <a:t>Chapelle</a:t>
            </a:r>
            <a:r>
              <a:rPr lang="en-US" dirty="0"/>
              <a:t>, 1980 </a:t>
            </a:r>
            <a:r>
              <a:rPr lang="en-US" dirty="0" err="1"/>
              <a:t>og</a:t>
            </a:r>
            <a:r>
              <a:rPr lang="en-US" dirty="0"/>
              <a:t> “</a:t>
            </a:r>
            <a:r>
              <a:rPr lang="en-US" dirty="0" err="1"/>
              <a:t>Varsling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regional </a:t>
            </a:r>
            <a:r>
              <a:rPr lang="en-US" dirty="0" err="1"/>
              <a:t>snøskredfare</a:t>
            </a:r>
            <a:r>
              <a:rPr lang="en-US" dirty="0"/>
              <a:t>”, NGI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611560" y="1556792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</a:t>
            </a:r>
          </a:p>
        </p:txBody>
      </p:sp>
      <p:sp>
        <p:nvSpPr>
          <p:cNvPr id="7" name="Rektangel 6"/>
          <p:cNvSpPr/>
          <p:nvPr/>
        </p:nvSpPr>
        <p:spPr>
          <a:xfrm>
            <a:off x="611560" y="2924944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611560" y="429309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cxnSp>
        <p:nvCxnSpPr>
          <p:cNvPr id="11" name="Rett pil 10"/>
          <p:cNvCxnSpPr>
            <a:stCxn id="6" idx="3"/>
          </p:cNvCxnSpPr>
          <p:nvPr/>
        </p:nvCxnSpPr>
        <p:spPr>
          <a:xfrm>
            <a:off x="3059832" y="2132856"/>
            <a:ext cx="974977" cy="80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</p:cNvCxnSpPr>
          <p:nvPr/>
        </p:nvCxnSpPr>
        <p:spPr>
          <a:xfrm>
            <a:off x="3059832" y="35010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</p:cNvCxnSpPr>
          <p:nvPr/>
        </p:nvCxnSpPr>
        <p:spPr>
          <a:xfrm flipV="1">
            <a:off x="3059832" y="4061099"/>
            <a:ext cx="974977" cy="80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5940152" y="350100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Oval 386"/>
          <p:cNvSpPr>
            <a:spLocks noChangeArrowheads="1"/>
          </p:cNvSpPr>
          <p:nvPr/>
        </p:nvSpPr>
        <p:spPr bwMode="auto">
          <a:xfrm>
            <a:off x="323528" y="1340768"/>
            <a:ext cx="2952328" cy="1512168"/>
          </a:xfrm>
          <a:prstGeom prst="ellips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2" name="Ellipse 21"/>
          <p:cNvSpPr/>
          <p:nvPr/>
        </p:nvSpPr>
        <p:spPr>
          <a:xfrm>
            <a:off x="3707904" y="2708920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6732240" y="1999086"/>
            <a:ext cx="2163478" cy="3227165"/>
            <a:chOff x="7660298" y="274638"/>
            <a:chExt cx="3922101" cy="5474663"/>
          </a:xfrm>
        </p:grpSpPr>
        <p:grpSp>
          <p:nvGrpSpPr>
            <p:cNvPr id="18" name="Gruppe 17"/>
            <p:cNvGrpSpPr/>
            <p:nvPr/>
          </p:nvGrpSpPr>
          <p:grpSpPr>
            <a:xfrm>
              <a:off x="7660298" y="274638"/>
              <a:ext cx="3922101" cy="3275717"/>
              <a:chOff x="393700" y="174097"/>
              <a:chExt cx="8620125" cy="7258050"/>
            </a:xfrm>
          </p:grpSpPr>
          <p:pic>
            <p:nvPicPr>
              <p:cNvPr id="25" name="Bilde 1" descr="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00" y="174097"/>
                <a:ext cx="8620125" cy="725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Bilde 25"/>
              <p:cNvPicPr>
                <a:picLocks noChangeAspect="1"/>
              </p:cNvPicPr>
              <p:nvPr/>
            </p:nvPicPr>
            <p:blipFill rotWithShape="1">
              <a:blip r:embed="rId4"/>
              <a:srcRect b="75157"/>
              <a:stretch/>
            </p:blipFill>
            <p:spPr>
              <a:xfrm>
                <a:off x="539042" y="5384977"/>
                <a:ext cx="1560168" cy="1015824"/>
              </a:xfrm>
              <a:prstGeom prst="rect">
                <a:avLst/>
              </a:prstGeom>
            </p:spPr>
          </p:pic>
        </p:grpSp>
        <p:grpSp>
          <p:nvGrpSpPr>
            <p:cNvPr id="19" name="Gruppe 18"/>
            <p:cNvGrpSpPr/>
            <p:nvPr/>
          </p:nvGrpSpPr>
          <p:grpSpPr>
            <a:xfrm>
              <a:off x="7668344" y="3501007"/>
              <a:ext cx="3911731" cy="2248294"/>
              <a:chOff x="642055" y="246580"/>
              <a:chExt cx="11159118" cy="6470308"/>
            </a:xfrm>
          </p:grpSpPr>
          <p:pic>
            <p:nvPicPr>
              <p:cNvPr id="23" name="Bilde 2" descr="image0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55" y="246580"/>
                <a:ext cx="11159118" cy="647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Bilde 23"/>
              <p:cNvPicPr>
                <a:picLocks noChangeAspect="1"/>
              </p:cNvPicPr>
              <p:nvPr/>
            </p:nvPicPr>
            <p:blipFill rotWithShape="1">
              <a:blip r:embed="rId4"/>
              <a:srcRect t="75530"/>
              <a:stretch/>
            </p:blipFill>
            <p:spPr>
              <a:xfrm>
                <a:off x="808128" y="1094084"/>
                <a:ext cx="2025058" cy="1298732"/>
              </a:xfrm>
              <a:prstGeom prst="rect">
                <a:avLst/>
              </a:prstGeom>
            </p:spPr>
          </p:pic>
        </p:grpSp>
      </p:grpSp>
      <p:sp>
        <p:nvSpPr>
          <p:cNvPr id="27" name="TekstSylinder 26"/>
          <p:cNvSpPr txBox="1"/>
          <p:nvPr/>
        </p:nvSpPr>
        <p:spPr>
          <a:xfrm rot="19122344">
            <a:off x="6694104" y="2847994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Skredvarsel</a:t>
            </a:r>
          </a:p>
        </p:txBody>
      </p:sp>
      <p:sp>
        <p:nvSpPr>
          <p:cNvPr id="28" name="Rektangel 27"/>
          <p:cNvSpPr/>
          <p:nvPr/>
        </p:nvSpPr>
        <p:spPr>
          <a:xfrm>
            <a:off x="6732240" y="1999086"/>
            <a:ext cx="2162196" cy="3227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Klasse I: Direkte tegn på ustabilitet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400" dirty="0"/>
              <a:t>Ferske skred</a:t>
            </a:r>
          </a:p>
          <a:p>
            <a:pPr lvl="1"/>
            <a:r>
              <a:rPr lang="nb-NO" sz="2000" dirty="0"/>
              <a:t>Helst ikke eldre enn 1 døgn</a:t>
            </a:r>
          </a:p>
          <a:p>
            <a:r>
              <a:rPr lang="nb-NO" sz="2400" dirty="0"/>
              <a:t>Andre </a:t>
            </a:r>
            <a:r>
              <a:rPr lang="nb-NO" sz="2400" dirty="0" err="1"/>
              <a:t>fareteng</a:t>
            </a:r>
            <a:r>
              <a:rPr lang="nb-NO" sz="2400" dirty="0"/>
              <a:t> / alarmsignal</a:t>
            </a:r>
          </a:p>
          <a:p>
            <a:pPr lvl="1"/>
            <a:r>
              <a:rPr lang="nb-NO" sz="2000" dirty="0"/>
              <a:t>Drønn</a:t>
            </a:r>
          </a:p>
          <a:p>
            <a:pPr lvl="1"/>
            <a:r>
              <a:rPr lang="nb-NO" sz="2000" dirty="0"/>
              <a:t>Skytende sprekker</a:t>
            </a:r>
          </a:p>
          <a:p>
            <a:r>
              <a:rPr lang="nb-NO" sz="2400" dirty="0"/>
              <a:t>Stabilitetstester </a:t>
            </a:r>
          </a:p>
          <a:p>
            <a:pPr lvl="1"/>
            <a:r>
              <a:rPr lang="nb-NO" sz="2000" dirty="0"/>
              <a:t>som avslører ustabilitet</a:t>
            </a:r>
          </a:p>
          <a:p>
            <a:pPr lvl="1"/>
            <a:endParaRPr lang="nb-NO" sz="2000" dirty="0"/>
          </a:p>
          <a:p>
            <a:r>
              <a:rPr lang="nb-NO" dirty="0"/>
              <a:t>NB: ferskvare!</a:t>
            </a:r>
          </a:p>
          <a:p>
            <a:pPr lvl="1"/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23528" y="5013176"/>
            <a:ext cx="19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Foto: Aadne Olsrud</a:t>
            </a:r>
          </a:p>
        </p:txBody>
      </p:sp>
      <p:pic>
        <p:nvPicPr>
          <p:cNvPr id="12" name="Plassholder for innhold 11" descr="IMG_50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1060"/>
          <a:stretch>
            <a:fillRect/>
          </a:stretch>
        </p:blipFill>
        <p:spPr>
          <a:xfrm>
            <a:off x="358016" y="2143406"/>
            <a:ext cx="4137783" cy="27977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Klasse II: annen indirekte informasjon om snødekket</a:t>
            </a:r>
          </a:p>
        </p:txBody>
      </p:sp>
      <p:pic>
        <p:nvPicPr>
          <p:cNvPr id="51202" name="Picture 2" descr="https://lh6.googleusercontent.com/-rv47UcqrsLY/TTcskIKGDiI/AAAAAAAABRA/n62S2BnV-4k/s912/DSC_019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1812" r="17602"/>
          <a:stretch>
            <a:fillRect/>
          </a:stretch>
        </p:blipFill>
        <p:spPr bwMode="auto">
          <a:xfrm>
            <a:off x="4788024" y="1700808"/>
            <a:ext cx="3642858" cy="3995270"/>
          </a:xfrm>
          <a:prstGeom prst="rect">
            <a:avLst/>
          </a:prstGeom>
          <a:noFill/>
        </p:spPr>
      </p:pic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3960118" cy="4060825"/>
          </a:xfrm>
        </p:spPr>
        <p:txBody>
          <a:bodyPr/>
          <a:lstStyle/>
          <a:p>
            <a:r>
              <a:rPr lang="nb-NO" dirty="0"/>
              <a:t>Snøprofiler – snødekkets oppbygning</a:t>
            </a:r>
          </a:p>
          <a:p>
            <a:pPr lvl="1"/>
            <a:r>
              <a:rPr lang="nb-NO" dirty="0"/>
              <a:t>Hardhetsforskjeller</a:t>
            </a:r>
          </a:p>
          <a:p>
            <a:pPr lvl="1"/>
            <a:r>
              <a:rPr lang="nb-NO" dirty="0"/>
              <a:t>Temperaturprofil</a:t>
            </a:r>
          </a:p>
          <a:p>
            <a:pPr lvl="1"/>
            <a:r>
              <a:rPr lang="nb-NO" dirty="0"/>
              <a:t>Kornstørrelser</a:t>
            </a:r>
          </a:p>
          <a:p>
            <a:pPr lvl="1"/>
            <a:r>
              <a:rPr lang="nb-NO" dirty="0"/>
              <a:t>Fuktighet </a:t>
            </a:r>
          </a:p>
          <a:p>
            <a:pPr lvl="1"/>
            <a:r>
              <a:rPr lang="nb-NO" dirty="0"/>
              <a:t>Tetthet 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300192" y="5733256"/>
            <a:ext cx="220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dirty="0"/>
              <a:t>Foto: Tore </a:t>
            </a:r>
            <a:r>
              <a:rPr lang="nb-NO" dirty="0" err="1"/>
              <a:t>Humstad</a:t>
            </a:r>
            <a:endParaRPr 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lh6.googleusercontent.com/-22eBvB4igyI/TX39fDFAuhI/AAAAAAAAAf8/xFxjFG4l9c4/s800/Skarven.jpg"/>
          <p:cNvPicPr>
            <a:picLocks noChangeAspect="1" noChangeArrowheads="1"/>
          </p:cNvPicPr>
          <p:nvPr/>
        </p:nvPicPr>
        <p:blipFill>
          <a:blip r:embed="rId3" cstate="print"/>
          <a:srcRect b="6933"/>
          <a:stretch>
            <a:fillRect/>
          </a:stretch>
        </p:blipFill>
        <p:spPr bwMode="auto">
          <a:xfrm>
            <a:off x="673160" y="72008"/>
            <a:ext cx="7931288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1202</Words>
  <Application>Microsoft Office PowerPoint</Application>
  <PresentationFormat>Skjermfremvisning (4:3)</PresentationFormat>
  <Paragraphs>201</Paragraphs>
  <Slides>19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PowerPoint-presentasjon</vt:lpstr>
      <vt:lpstr>Gangen i å lage et skredvarsel</vt:lpstr>
      <vt:lpstr>Hva er det vi egentlig skal vurdere?</vt:lpstr>
      <vt:lpstr>Hvilke typer data trenger vi?</vt:lpstr>
      <vt:lpstr>Viktig:  noen typer informasjon har mer verdi en andre:</vt:lpstr>
      <vt:lpstr>Hvilke typer data trenger vi?</vt:lpstr>
      <vt:lpstr>Klasse I: Direkte tegn på ustabilitet</vt:lpstr>
      <vt:lpstr>Klasse II: annen indirekte informasjon om snødekket</vt:lpstr>
      <vt:lpstr>PowerPoint-presentasjon</vt:lpstr>
      <vt:lpstr>Observatørene gjør en totalvurdering av situasjonen – ingenting kan erstatte en god observatør! </vt:lpstr>
      <vt:lpstr>Bruk av data fra observatørene</vt:lpstr>
      <vt:lpstr>regObs (og xgeo)</vt:lpstr>
      <vt:lpstr>Hvilke typer data trenger vi?</vt:lpstr>
      <vt:lpstr>Klasse III: informasjon om været</vt:lpstr>
      <vt:lpstr>PowerPoint-presentasjon</vt:lpstr>
      <vt:lpstr>Været fram i tid – fjellvær fra MET</vt:lpstr>
      <vt:lpstr>Skredfarevurdering og prognose </vt:lpstr>
      <vt:lpstr>Konkrete verktøy</vt:lpstr>
      <vt:lpstr>En snøskredvarslers personlige “verktøy”</vt:lpstr>
    </vt:vector>
  </TitlesOfParts>
  <Company>NVE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Opplæring nye snøskredvarslere</dc:title>
  <dc:creator>soko</dc:creator>
  <cp:lastModifiedBy>Haslestad Andreas</cp:lastModifiedBy>
  <cp:revision>163</cp:revision>
  <dcterms:created xsi:type="dcterms:W3CDTF">2014-10-27T09:51:48Z</dcterms:created>
  <dcterms:modified xsi:type="dcterms:W3CDTF">2016-11-11T09:41:32Z</dcterms:modified>
</cp:coreProperties>
</file>